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metadata" ContentType="application/binary"/>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3368">
          <p15:clr>
            <a:srgbClr val="747775"/>
          </p15:clr>
        </p15:guide>
        <p15:guide id="2" pos="4762">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i6w7rGuOrp2CQLj1gt5EEopTcxdg=="/>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4B55F3E9-815D-41AB-BC1A-2BB0285B105E}">
  <a:tblStyle styleId="{4B55F3E9-815D-41AB-BC1A-2BB0285B105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A2F8772-713B-4852-B557-E7A6BDA9AFFA}" styleName="Table_1">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62003A35-B3C1-4157-9712-F6C76F2B0117}"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varScale="1">
        <p:scale>
          <a:sx n="64" d="100"/>
          <a:sy n="64" d="100"/>
        </p:scale>
        <p:origin x="-144" y="-786"/>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8" name="Google Shape;21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11: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1" name="Google Shape;24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1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8" name="Google Shape;26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1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6" name="Google Shape;28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15: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 name="Google Shape;306;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16: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1" name="Google Shape;321;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1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Google Shape;328;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1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5" name="Google Shape;335;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19: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2" name="Google Shape;342;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 name="Google Shape;6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2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9" name="Google Shape;349;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21: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9" name="Google Shape;359;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 name="Google Shape;9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5: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fr"/>
              <a:t>TLE 1: 0-6m</a:t>
            </a:r>
            <a:endParaRPr/>
          </a:p>
          <a:p>
            <a:pPr marL="0" lvl="0" indent="0" algn="l" rtl="0">
              <a:lnSpc>
                <a:spcPct val="100000"/>
              </a:lnSpc>
              <a:spcBef>
                <a:spcPts val="0"/>
              </a:spcBef>
              <a:spcAft>
                <a:spcPts val="0"/>
              </a:spcAft>
              <a:buSzPts val="1100"/>
              <a:buNone/>
            </a:pPr>
            <a:r>
              <a:rPr lang="fr"/>
              <a:t>TLE 2:7-15m</a:t>
            </a:r>
            <a:endParaRPr/>
          </a:p>
          <a:p>
            <a:pPr marL="0" lvl="0" indent="0" algn="l" rtl="0">
              <a:lnSpc>
                <a:spcPct val="100000"/>
              </a:lnSpc>
              <a:spcBef>
                <a:spcPts val="0"/>
              </a:spcBef>
              <a:spcAft>
                <a:spcPts val="0"/>
              </a:spcAft>
              <a:buSzPts val="1100"/>
              <a:buNone/>
            </a:pPr>
            <a:r>
              <a:rPr lang="fr"/>
              <a:t>TLE 3:16-30m</a:t>
            </a:r>
            <a:endParaRPr/>
          </a:p>
          <a:p>
            <a:pPr marL="0" lvl="0" indent="0" algn="l" rtl="0">
              <a:lnSpc>
                <a:spcPct val="100000"/>
              </a:lnSpc>
              <a:spcBef>
                <a:spcPts val="0"/>
              </a:spcBef>
              <a:spcAft>
                <a:spcPts val="0"/>
              </a:spcAft>
              <a:buSzPts val="1100"/>
              <a:buNone/>
            </a:pPr>
            <a:r>
              <a:rPr lang="fr"/>
              <a:t>TLE 4:31-91m</a:t>
            </a:r>
            <a:endParaRPr/>
          </a:p>
          <a:p>
            <a:pPr marL="0" lvl="0" indent="0" algn="l" rtl="0">
              <a:lnSpc>
                <a:spcPct val="100000"/>
              </a:lnSpc>
              <a:spcBef>
                <a:spcPts val="0"/>
              </a:spcBef>
              <a:spcAft>
                <a:spcPts val="0"/>
              </a:spcAft>
              <a:buSzPts val="1100"/>
              <a:buNone/>
            </a:pPr>
            <a:r>
              <a:rPr lang="fr"/>
              <a:t>TLE 5:92-305</a:t>
            </a:r>
            <a:endParaRPr/>
          </a:p>
          <a:p>
            <a:pPr marL="0" lvl="0" indent="0" algn="l" rtl="0">
              <a:lnSpc>
                <a:spcPct val="100000"/>
              </a:lnSpc>
              <a:spcBef>
                <a:spcPts val="0"/>
              </a:spcBef>
              <a:spcAft>
                <a:spcPts val="0"/>
              </a:spcAft>
              <a:buSzPts val="1100"/>
              <a:buNone/>
            </a:pPr>
            <a:r>
              <a:rPr lang="fr"/>
              <a:t>TLE 6: &gt;305m</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fr"/>
              <a:t>Warhead: 500Ibs, 1000Ibs, 2000Ibs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fr"/>
              <a:t>Guidance: N/A, Laserguided,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fr"/>
              <a:t>CDE 1: No restriction</a:t>
            </a:r>
            <a:endParaRPr/>
          </a:p>
          <a:p>
            <a:pPr marL="0" lvl="0" indent="0" algn="l" rtl="0">
              <a:lnSpc>
                <a:spcPct val="100000"/>
              </a:lnSpc>
              <a:spcBef>
                <a:spcPts val="0"/>
              </a:spcBef>
              <a:spcAft>
                <a:spcPts val="0"/>
              </a:spcAft>
              <a:buSzPts val="1100"/>
              <a:buNone/>
            </a:pPr>
            <a:r>
              <a:rPr lang="fr"/>
              <a:t>CDE 2: Unitary warhead only (no cluster munition), and FAH restrictions to minimize collateral damage</a:t>
            </a:r>
            <a:endParaRPr/>
          </a:p>
          <a:p>
            <a:pPr marL="0" lvl="0" indent="0" algn="l" rtl="0">
              <a:lnSpc>
                <a:spcPct val="100000"/>
              </a:lnSpc>
              <a:spcBef>
                <a:spcPts val="0"/>
              </a:spcBef>
              <a:spcAft>
                <a:spcPts val="0"/>
              </a:spcAft>
              <a:buSzPts val="1100"/>
              <a:buNone/>
            </a:pPr>
            <a:r>
              <a:rPr lang="fr"/>
              <a:t>CDE 3: PGM, unitary</a:t>
            </a:r>
            <a:endParaRPr/>
          </a:p>
          <a:p>
            <a:pPr marL="0" lvl="0" indent="0" algn="l" rtl="0">
              <a:lnSpc>
                <a:spcPct val="100000"/>
              </a:lnSpc>
              <a:spcBef>
                <a:spcPts val="0"/>
              </a:spcBef>
              <a:spcAft>
                <a:spcPts val="0"/>
              </a:spcAft>
              <a:buSzPts val="1100"/>
              <a:buNone/>
            </a:pPr>
            <a:r>
              <a:rPr lang="fr"/>
              <a:t>CDE 4: Weaponeering (Fuze setting, FAH, smallest possible bomb)</a:t>
            </a:r>
            <a:endParaRPr/>
          </a:p>
          <a:p>
            <a:pPr marL="0" lvl="0" indent="0" algn="l" rtl="0">
              <a:lnSpc>
                <a:spcPct val="100000"/>
              </a:lnSpc>
              <a:spcBef>
                <a:spcPts val="0"/>
              </a:spcBef>
              <a:spcAft>
                <a:spcPts val="0"/>
              </a:spcAft>
              <a:buSzPts val="1100"/>
              <a:buNone/>
            </a:pPr>
            <a:r>
              <a:rPr lang="fr"/>
              <a:t>CDE 5: CJTF-HQ approval 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1" name="Google Shape;181;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fr"/>
              <a:t>Location Example: 247˚/ 680ft from DPI D</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 name="Google Shape;19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3" name="Google Shape;213;p9: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3"/>
          <p:cNvSpPr txBox="1">
            <a:spLocks noGrp="1"/>
          </p:cNvSpPr>
          <p:nvPr>
            <p:ph type="ctrTitle"/>
          </p:nvPr>
        </p:nvSpPr>
        <p:spPr>
          <a:xfrm>
            <a:off x="515423" y="1547778"/>
            <a:ext cx="14089200" cy="4266900"/>
          </a:xfrm>
          <a:prstGeom prst="rect">
            <a:avLst/>
          </a:prstGeom>
          <a:noFill/>
          <a:ln>
            <a:noFill/>
          </a:ln>
        </p:spPr>
        <p:txBody>
          <a:bodyPr spcFirstLastPara="1" wrap="square" lIns="164125" tIns="164125" rIns="164125" bIns="164125" anchor="b" anchorCtr="0">
            <a:normAutofit/>
          </a:bodyPr>
          <a:lstStyle>
            <a:lvl1pPr lvl="0" algn="ctr">
              <a:lnSpc>
                <a:spcPct val="100000"/>
              </a:lnSpc>
              <a:spcBef>
                <a:spcPts val="0"/>
              </a:spcBef>
              <a:spcAft>
                <a:spcPts val="0"/>
              </a:spcAft>
              <a:buSzPts val="9300"/>
              <a:buNone/>
              <a:defRPr sz="9300"/>
            </a:lvl1pPr>
            <a:lvl2pPr lvl="1" algn="ctr">
              <a:lnSpc>
                <a:spcPct val="100000"/>
              </a:lnSpc>
              <a:spcBef>
                <a:spcPts val="0"/>
              </a:spcBef>
              <a:spcAft>
                <a:spcPts val="0"/>
              </a:spcAft>
              <a:buSzPts val="9300"/>
              <a:buNone/>
              <a:defRPr sz="9300"/>
            </a:lvl2pPr>
            <a:lvl3pPr lvl="2" algn="ctr">
              <a:lnSpc>
                <a:spcPct val="100000"/>
              </a:lnSpc>
              <a:spcBef>
                <a:spcPts val="0"/>
              </a:spcBef>
              <a:spcAft>
                <a:spcPts val="0"/>
              </a:spcAft>
              <a:buSzPts val="9300"/>
              <a:buNone/>
              <a:defRPr sz="9300"/>
            </a:lvl3pPr>
            <a:lvl4pPr lvl="3" algn="ctr">
              <a:lnSpc>
                <a:spcPct val="100000"/>
              </a:lnSpc>
              <a:spcBef>
                <a:spcPts val="0"/>
              </a:spcBef>
              <a:spcAft>
                <a:spcPts val="0"/>
              </a:spcAft>
              <a:buSzPts val="9300"/>
              <a:buNone/>
              <a:defRPr sz="9300"/>
            </a:lvl4pPr>
            <a:lvl5pPr lvl="4" algn="ctr">
              <a:lnSpc>
                <a:spcPct val="100000"/>
              </a:lnSpc>
              <a:spcBef>
                <a:spcPts val="0"/>
              </a:spcBef>
              <a:spcAft>
                <a:spcPts val="0"/>
              </a:spcAft>
              <a:buSzPts val="9300"/>
              <a:buNone/>
              <a:defRPr sz="9300"/>
            </a:lvl5pPr>
            <a:lvl6pPr lvl="5" algn="ctr">
              <a:lnSpc>
                <a:spcPct val="100000"/>
              </a:lnSpc>
              <a:spcBef>
                <a:spcPts val="0"/>
              </a:spcBef>
              <a:spcAft>
                <a:spcPts val="0"/>
              </a:spcAft>
              <a:buSzPts val="9300"/>
              <a:buNone/>
              <a:defRPr sz="9300"/>
            </a:lvl6pPr>
            <a:lvl7pPr lvl="6" algn="ctr">
              <a:lnSpc>
                <a:spcPct val="100000"/>
              </a:lnSpc>
              <a:spcBef>
                <a:spcPts val="0"/>
              </a:spcBef>
              <a:spcAft>
                <a:spcPts val="0"/>
              </a:spcAft>
              <a:buSzPts val="9300"/>
              <a:buNone/>
              <a:defRPr sz="9300"/>
            </a:lvl7pPr>
            <a:lvl8pPr lvl="7" algn="ctr">
              <a:lnSpc>
                <a:spcPct val="100000"/>
              </a:lnSpc>
              <a:spcBef>
                <a:spcPts val="0"/>
              </a:spcBef>
              <a:spcAft>
                <a:spcPts val="0"/>
              </a:spcAft>
              <a:buSzPts val="9300"/>
              <a:buNone/>
              <a:defRPr sz="9300"/>
            </a:lvl8pPr>
            <a:lvl9pPr lvl="8" algn="ctr">
              <a:lnSpc>
                <a:spcPct val="100000"/>
              </a:lnSpc>
              <a:spcBef>
                <a:spcPts val="0"/>
              </a:spcBef>
              <a:spcAft>
                <a:spcPts val="0"/>
              </a:spcAft>
              <a:buSzPts val="9300"/>
              <a:buNone/>
              <a:defRPr sz="9300"/>
            </a:lvl9pPr>
          </a:lstStyle>
          <a:p>
            <a:endParaRPr/>
          </a:p>
        </p:txBody>
      </p:sp>
      <p:sp>
        <p:nvSpPr>
          <p:cNvPr id="11" name="Google Shape;11;p23"/>
          <p:cNvSpPr txBox="1">
            <a:spLocks noGrp="1"/>
          </p:cNvSpPr>
          <p:nvPr>
            <p:ph type="subTitle" idx="1"/>
          </p:nvPr>
        </p:nvSpPr>
        <p:spPr>
          <a:xfrm>
            <a:off x="515409" y="5891409"/>
            <a:ext cx="14089200" cy="1647600"/>
          </a:xfrm>
          <a:prstGeom prst="rect">
            <a:avLst/>
          </a:prstGeom>
          <a:noFill/>
          <a:ln>
            <a:noFill/>
          </a:ln>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3"/>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32"/>
          <p:cNvSpPr txBox="1">
            <a:spLocks noGrp="1"/>
          </p:cNvSpPr>
          <p:nvPr>
            <p:ph type="title" hasCustomPrompt="1"/>
          </p:nvPr>
        </p:nvSpPr>
        <p:spPr>
          <a:xfrm>
            <a:off x="515409" y="2299346"/>
            <a:ext cx="14089200" cy="4081500"/>
          </a:xfrm>
          <a:prstGeom prst="rect">
            <a:avLst/>
          </a:prstGeom>
          <a:noFill/>
          <a:ln>
            <a:noFill/>
          </a:ln>
        </p:spPr>
        <p:txBody>
          <a:bodyPr spcFirstLastPara="1" wrap="square" lIns="164125" tIns="164125" rIns="164125" bIns="164125" anchor="b" anchorCtr="0">
            <a:normAutofit/>
          </a:bodyPr>
          <a:lstStyle>
            <a:lvl1pPr lvl="0" algn="ctr">
              <a:lnSpc>
                <a:spcPct val="100000"/>
              </a:lnSpc>
              <a:spcBef>
                <a:spcPts val="0"/>
              </a:spcBef>
              <a:spcAft>
                <a:spcPts val="0"/>
              </a:spcAft>
              <a:buSzPts val="21500"/>
              <a:buNone/>
              <a:defRPr sz="21500"/>
            </a:lvl1pPr>
            <a:lvl2pPr lvl="1" algn="ctr">
              <a:lnSpc>
                <a:spcPct val="100000"/>
              </a:lnSpc>
              <a:spcBef>
                <a:spcPts val="0"/>
              </a:spcBef>
              <a:spcAft>
                <a:spcPts val="0"/>
              </a:spcAft>
              <a:buSzPts val="21500"/>
              <a:buNone/>
              <a:defRPr sz="21500"/>
            </a:lvl2pPr>
            <a:lvl3pPr lvl="2" algn="ctr">
              <a:lnSpc>
                <a:spcPct val="100000"/>
              </a:lnSpc>
              <a:spcBef>
                <a:spcPts val="0"/>
              </a:spcBef>
              <a:spcAft>
                <a:spcPts val="0"/>
              </a:spcAft>
              <a:buSzPts val="21500"/>
              <a:buNone/>
              <a:defRPr sz="21500"/>
            </a:lvl3pPr>
            <a:lvl4pPr lvl="3" algn="ctr">
              <a:lnSpc>
                <a:spcPct val="100000"/>
              </a:lnSpc>
              <a:spcBef>
                <a:spcPts val="0"/>
              </a:spcBef>
              <a:spcAft>
                <a:spcPts val="0"/>
              </a:spcAft>
              <a:buSzPts val="21500"/>
              <a:buNone/>
              <a:defRPr sz="21500"/>
            </a:lvl4pPr>
            <a:lvl5pPr lvl="4" algn="ctr">
              <a:lnSpc>
                <a:spcPct val="100000"/>
              </a:lnSpc>
              <a:spcBef>
                <a:spcPts val="0"/>
              </a:spcBef>
              <a:spcAft>
                <a:spcPts val="0"/>
              </a:spcAft>
              <a:buSzPts val="21500"/>
              <a:buNone/>
              <a:defRPr sz="21500"/>
            </a:lvl5pPr>
            <a:lvl6pPr lvl="5" algn="ctr">
              <a:lnSpc>
                <a:spcPct val="100000"/>
              </a:lnSpc>
              <a:spcBef>
                <a:spcPts val="0"/>
              </a:spcBef>
              <a:spcAft>
                <a:spcPts val="0"/>
              </a:spcAft>
              <a:buSzPts val="21500"/>
              <a:buNone/>
              <a:defRPr sz="21500"/>
            </a:lvl6pPr>
            <a:lvl7pPr lvl="6" algn="ctr">
              <a:lnSpc>
                <a:spcPct val="100000"/>
              </a:lnSpc>
              <a:spcBef>
                <a:spcPts val="0"/>
              </a:spcBef>
              <a:spcAft>
                <a:spcPts val="0"/>
              </a:spcAft>
              <a:buSzPts val="21500"/>
              <a:buNone/>
              <a:defRPr sz="21500"/>
            </a:lvl7pPr>
            <a:lvl8pPr lvl="7" algn="ctr">
              <a:lnSpc>
                <a:spcPct val="100000"/>
              </a:lnSpc>
              <a:spcBef>
                <a:spcPts val="0"/>
              </a:spcBef>
              <a:spcAft>
                <a:spcPts val="0"/>
              </a:spcAft>
              <a:buSzPts val="21500"/>
              <a:buNone/>
              <a:defRPr sz="21500"/>
            </a:lvl8pPr>
            <a:lvl9pPr lvl="8" algn="ctr">
              <a:lnSpc>
                <a:spcPct val="100000"/>
              </a:lnSpc>
              <a:spcBef>
                <a:spcPts val="0"/>
              </a:spcBef>
              <a:spcAft>
                <a:spcPts val="0"/>
              </a:spcAft>
              <a:buSzPts val="21500"/>
              <a:buNone/>
              <a:defRPr sz="21500"/>
            </a:lvl9pPr>
          </a:lstStyle>
          <a:p>
            <a:r>
              <a:t>xx%</a:t>
            </a:r>
          </a:p>
        </p:txBody>
      </p:sp>
      <p:sp>
        <p:nvSpPr>
          <p:cNvPr id="46" name="Google Shape;46;p32"/>
          <p:cNvSpPr txBox="1">
            <a:spLocks noGrp="1"/>
          </p:cNvSpPr>
          <p:nvPr>
            <p:ph type="body" idx="1"/>
          </p:nvPr>
        </p:nvSpPr>
        <p:spPr>
          <a:xfrm>
            <a:off x="515409" y="6552657"/>
            <a:ext cx="14089200" cy="2703900"/>
          </a:xfrm>
          <a:prstGeom prst="rect">
            <a:avLst/>
          </a:prstGeom>
          <a:noFill/>
          <a:ln>
            <a:noFill/>
          </a:ln>
        </p:spPr>
        <p:txBody>
          <a:bodyPr spcFirstLastPara="1" wrap="square" lIns="164125" tIns="164125" rIns="164125" bIns="164125" anchor="t" anchorCtr="0">
            <a:normAutofit/>
          </a:bodyPr>
          <a:lstStyle>
            <a:lvl1pPr marL="457200" lvl="0" indent="-431800" algn="ctr">
              <a:lnSpc>
                <a:spcPct val="115000"/>
              </a:lnSpc>
              <a:spcBef>
                <a:spcPts val="0"/>
              </a:spcBef>
              <a:spcAft>
                <a:spcPts val="0"/>
              </a:spcAft>
              <a:buSzPts val="3200"/>
              <a:buChar char="●"/>
              <a:defRPr/>
            </a:lvl1pPr>
            <a:lvl2pPr marL="914400" lvl="1" indent="-387350" algn="ctr">
              <a:lnSpc>
                <a:spcPct val="115000"/>
              </a:lnSpc>
              <a:spcBef>
                <a:spcPts val="0"/>
              </a:spcBef>
              <a:spcAft>
                <a:spcPts val="0"/>
              </a:spcAft>
              <a:buSzPts val="2500"/>
              <a:buChar char="○"/>
              <a:defRPr/>
            </a:lvl2pPr>
            <a:lvl3pPr marL="1371600" lvl="2" indent="-387350" algn="ctr">
              <a:lnSpc>
                <a:spcPct val="115000"/>
              </a:lnSpc>
              <a:spcBef>
                <a:spcPts val="0"/>
              </a:spcBef>
              <a:spcAft>
                <a:spcPts val="0"/>
              </a:spcAft>
              <a:buSzPts val="2500"/>
              <a:buChar char="■"/>
              <a:defRPr/>
            </a:lvl3pPr>
            <a:lvl4pPr marL="1828800" lvl="3" indent="-387350" algn="ctr">
              <a:lnSpc>
                <a:spcPct val="115000"/>
              </a:lnSpc>
              <a:spcBef>
                <a:spcPts val="0"/>
              </a:spcBef>
              <a:spcAft>
                <a:spcPts val="0"/>
              </a:spcAft>
              <a:buSzPts val="2500"/>
              <a:buChar char="●"/>
              <a:defRPr/>
            </a:lvl4pPr>
            <a:lvl5pPr marL="2286000" lvl="4" indent="-387350" algn="ctr">
              <a:lnSpc>
                <a:spcPct val="115000"/>
              </a:lnSpc>
              <a:spcBef>
                <a:spcPts val="0"/>
              </a:spcBef>
              <a:spcAft>
                <a:spcPts val="0"/>
              </a:spcAft>
              <a:buSzPts val="2500"/>
              <a:buChar char="○"/>
              <a:defRPr/>
            </a:lvl5pPr>
            <a:lvl6pPr marL="2743200" lvl="5" indent="-387350" algn="ctr">
              <a:lnSpc>
                <a:spcPct val="115000"/>
              </a:lnSpc>
              <a:spcBef>
                <a:spcPts val="0"/>
              </a:spcBef>
              <a:spcAft>
                <a:spcPts val="0"/>
              </a:spcAft>
              <a:buSzPts val="2500"/>
              <a:buChar char="■"/>
              <a:defRPr/>
            </a:lvl6pPr>
            <a:lvl7pPr marL="3200400" lvl="6" indent="-387350" algn="ctr">
              <a:lnSpc>
                <a:spcPct val="115000"/>
              </a:lnSpc>
              <a:spcBef>
                <a:spcPts val="0"/>
              </a:spcBef>
              <a:spcAft>
                <a:spcPts val="0"/>
              </a:spcAft>
              <a:buSzPts val="2500"/>
              <a:buChar char="●"/>
              <a:defRPr/>
            </a:lvl7pPr>
            <a:lvl8pPr marL="3657600" lvl="7" indent="-387350" algn="ctr">
              <a:lnSpc>
                <a:spcPct val="115000"/>
              </a:lnSpc>
              <a:spcBef>
                <a:spcPts val="0"/>
              </a:spcBef>
              <a:spcAft>
                <a:spcPts val="0"/>
              </a:spcAft>
              <a:buSzPts val="2500"/>
              <a:buChar char="○"/>
              <a:defRPr/>
            </a:lvl8pPr>
            <a:lvl9pPr marL="4114800" lvl="8" indent="-387350" algn="ctr">
              <a:lnSpc>
                <a:spcPct val="115000"/>
              </a:lnSpc>
              <a:spcBef>
                <a:spcPts val="0"/>
              </a:spcBef>
              <a:spcAft>
                <a:spcPts val="0"/>
              </a:spcAft>
              <a:buSzPts val="2500"/>
              <a:buChar char="■"/>
              <a:defRPr/>
            </a:lvl9pPr>
          </a:lstStyle>
          <a:p>
            <a:endParaRPr/>
          </a:p>
        </p:txBody>
      </p:sp>
      <p:sp>
        <p:nvSpPr>
          <p:cNvPr id="47" name="Google Shape;47;p32"/>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3"/>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24"/>
          <p:cNvSpPr txBox="1">
            <a:spLocks noGrp="1"/>
          </p:cNvSpPr>
          <p:nvPr>
            <p:ph type="title"/>
          </p:nvPr>
        </p:nvSpPr>
        <p:spPr>
          <a:xfrm>
            <a:off x="515409" y="4471058"/>
            <a:ext cx="14089200" cy="1749900"/>
          </a:xfrm>
          <a:prstGeom prst="rect">
            <a:avLst/>
          </a:prstGeom>
          <a:noFill/>
          <a:ln>
            <a:noFill/>
          </a:ln>
        </p:spPr>
        <p:txBody>
          <a:bodyPr spcFirstLastPara="1" wrap="square" lIns="164125" tIns="164125" rIns="164125" bIns="164125" anchor="ctr" anchorCtr="0">
            <a:normAutofit/>
          </a:bodyPr>
          <a:lstStyle>
            <a:lvl1pPr lvl="0" algn="ctr">
              <a:lnSpc>
                <a:spcPct val="100000"/>
              </a:lnSpc>
              <a:spcBef>
                <a:spcPts val="0"/>
              </a:spcBef>
              <a:spcAft>
                <a:spcPts val="0"/>
              </a:spcAft>
              <a:buSzPts val="6500"/>
              <a:buNone/>
              <a:defRPr sz="6500"/>
            </a:lvl1pPr>
            <a:lvl2pPr lvl="1" algn="ctr">
              <a:lnSpc>
                <a:spcPct val="100000"/>
              </a:lnSpc>
              <a:spcBef>
                <a:spcPts val="0"/>
              </a:spcBef>
              <a:spcAft>
                <a:spcPts val="0"/>
              </a:spcAft>
              <a:buSzPts val="6500"/>
              <a:buNone/>
              <a:defRPr sz="6500"/>
            </a:lvl2pPr>
            <a:lvl3pPr lvl="2" algn="ctr">
              <a:lnSpc>
                <a:spcPct val="100000"/>
              </a:lnSpc>
              <a:spcBef>
                <a:spcPts val="0"/>
              </a:spcBef>
              <a:spcAft>
                <a:spcPts val="0"/>
              </a:spcAft>
              <a:buSzPts val="6500"/>
              <a:buNone/>
              <a:defRPr sz="6500"/>
            </a:lvl3pPr>
            <a:lvl4pPr lvl="3" algn="ctr">
              <a:lnSpc>
                <a:spcPct val="100000"/>
              </a:lnSpc>
              <a:spcBef>
                <a:spcPts val="0"/>
              </a:spcBef>
              <a:spcAft>
                <a:spcPts val="0"/>
              </a:spcAft>
              <a:buSzPts val="6500"/>
              <a:buNone/>
              <a:defRPr sz="6500"/>
            </a:lvl4pPr>
            <a:lvl5pPr lvl="4" algn="ctr">
              <a:lnSpc>
                <a:spcPct val="100000"/>
              </a:lnSpc>
              <a:spcBef>
                <a:spcPts val="0"/>
              </a:spcBef>
              <a:spcAft>
                <a:spcPts val="0"/>
              </a:spcAft>
              <a:buSzPts val="6500"/>
              <a:buNone/>
              <a:defRPr sz="6500"/>
            </a:lvl5pPr>
            <a:lvl6pPr lvl="5" algn="ctr">
              <a:lnSpc>
                <a:spcPct val="100000"/>
              </a:lnSpc>
              <a:spcBef>
                <a:spcPts val="0"/>
              </a:spcBef>
              <a:spcAft>
                <a:spcPts val="0"/>
              </a:spcAft>
              <a:buSzPts val="6500"/>
              <a:buNone/>
              <a:defRPr sz="6500"/>
            </a:lvl6pPr>
            <a:lvl7pPr lvl="6" algn="ctr">
              <a:lnSpc>
                <a:spcPct val="100000"/>
              </a:lnSpc>
              <a:spcBef>
                <a:spcPts val="0"/>
              </a:spcBef>
              <a:spcAft>
                <a:spcPts val="0"/>
              </a:spcAft>
              <a:buSzPts val="6500"/>
              <a:buNone/>
              <a:defRPr sz="6500"/>
            </a:lvl7pPr>
            <a:lvl8pPr lvl="7" algn="ctr">
              <a:lnSpc>
                <a:spcPct val="100000"/>
              </a:lnSpc>
              <a:spcBef>
                <a:spcPts val="0"/>
              </a:spcBef>
              <a:spcAft>
                <a:spcPts val="0"/>
              </a:spcAft>
              <a:buSzPts val="6500"/>
              <a:buNone/>
              <a:defRPr sz="6500"/>
            </a:lvl8pPr>
            <a:lvl9pPr lvl="8" algn="ctr">
              <a:lnSpc>
                <a:spcPct val="100000"/>
              </a:lnSpc>
              <a:spcBef>
                <a:spcPts val="0"/>
              </a:spcBef>
              <a:spcAft>
                <a:spcPts val="0"/>
              </a:spcAft>
              <a:buSzPts val="6500"/>
              <a:buNone/>
              <a:defRPr sz="6500"/>
            </a:lvl9pPr>
          </a:lstStyle>
          <a:p>
            <a:endParaRPr/>
          </a:p>
        </p:txBody>
      </p:sp>
      <p:sp>
        <p:nvSpPr>
          <p:cNvPr id="15" name="Google Shape;15;p24"/>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25"/>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18" name="Google Shape;18;p25"/>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gn="l">
              <a:lnSpc>
                <a:spcPct val="115000"/>
              </a:lnSpc>
              <a:spcBef>
                <a:spcPts val="0"/>
              </a:spcBef>
              <a:spcAft>
                <a:spcPts val="0"/>
              </a:spcAft>
              <a:buSzPts val="3200"/>
              <a:buChar char="●"/>
              <a:defRPr/>
            </a:lvl1pPr>
            <a:lvl2pPr marL="914400" lvl="1" indent="-387350" algn="l">
              <a:lnSpc>
                <a:spcPct val="115000"/>
              </a:lnSpc>
              <a:spcBef>
                <a:spcPts val="0"/>
              </a:spcBef>
              <a:spcAft>
                <a:spcPts val="0"/>
              </a:spcAft>
              <a:buSzPts val="2500"/>
              <a:buChar char="○"/>
              <a:defRPr/>
            </a:lvl2pPr>
            <a:lvl3pPr marL="1371600" lvl="2" indent="-387350" algn="l">
              <a:lnSpc>
                <a:spcPct val="115000"/>
              </a:lnSpc>
              <a:spcBef>
                <a:spcPts val="0"/>
              </a:spcBef>
              <a:spcAft>
                <a:spcPts val="0"/>
              </a:spcAft>
              <a:buSzPts val="2500"/>
              <a:buChar char="■"/>
              <a:defRPr/>
            </a:lvl3pPr>
            <a:lvl4pPr marL="1828800" lvl="3" indent="-387350" algn="l">
              <a:lnSpc>
                <a:spcPct val="115000"/>
              </a:lnSpc>
              <a:spcBef>
                <a:spcPts val="0"/>
              </a:spcBef>
              <a:spcAft>
                <a:spcPts val="0"/>
              </a:spcAft>
              <a:buSzPts val="2500"/>
              <a:buChar char="●"/>
              <a:defRPr/>
            </a:lvl4pPr>
            <a:lvl5pPr marL="2286000" lvl="4" indent="-387350" algn="l">
              <a:lnSpc>
                <a:spcPct val="115000"/>
              </a:lnSpc>
              <a:spcBef>
                <a:spcPts val="0"/>
              </a:spcBef>
              <a:spcAft>
                <a:spcPts val="0"/>
              </a:spcAft>
              <a:buSzPts val="2500"/>
              <a:buChar char="○"/>
              <a:defRPr/>
            </a:lvl5pPr>
            <a:lvl6pPr marL="2743200" lvl="5" indent="-387350" algn="l">
              <a:lnSpc>
                <a:spcPct val="115000"/>
              </a:lnSpc>
              <a:spcBef>
                <a:spcPts val="0"/>
              </a:spcBef>
              <a:spcAft>
                <a:spcPts val="0"/>
              </a:spcAft>
              <a:buSzPts val="2500"/>
              <a:buChar char="■"/>
              <a:defRPr/>
            </a:lvl6pPr>
            <a:lvl7pPr marL="3200400" lvl="6" indent="-387350" algn="l">
              <a:lnSpc>
                <a:spcPct val="115000"/>
              </a:lnSpc>
              <a:spcBef>
                <a:spcPts val="0"/>
              </a:spcBef>
              <a:spcAft>
                <a:spcPts val="0"/>
              </a:spcAft>
              <a:buSzPts val="2500"/>
              <a:buChar char="●"/>
              <a:defRPr/>
            </a:lvl7pPr>
            <a:lvl8pPr marL="3657600" lvl="7" indent="-387350" algn="l">
              <a:lnSpc>
                <a:spcPct val="115000"/>
              </a:lnSpc>
              <a:spcBef>
                <a:spcPts val="0"/>
              </a:spcBef>
              <a:spcAft>
                <a:spcPts val="0"/>
              </a:spcAft>
              <a:buSzPts val="2500"/>
              <a:buChar char="○"/>
              <a:defRPr/>
            </a:lvl8pPr>
            <a:lvl9pPr marL="4114800" lvl="8" indent="-387350" algn="l">
              <a:lnSpc>
                <a:spcPct val="115000"/>
              </a:lnSpc>
              <a:spcBef>
                <a:spcPts val="0"/>
              </a:spcBef>
              <a:spcAft>
                <a:spcPts val="0"/>
              </a:spcAft>
              <a:buSzPts val="2500"/>
              <a:buChar char="■"/>
              <a:defRPr/>
            </a:lvl9pPr>
          </a:lstStyle>
          <a:p>
            <a:endParaRPr/>
          </a:p>
        </p:txBody>
      </p:sp>
      <p:sp>
        <p:nvSpPr>
          <p:cNvPr id="19" name="Google Shape;19;p25"/>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6"/>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22" name="Google Shape;22;p26"/>
          <p:cNvSpPr txBox="1">
            <a:spLocks noGrp="1"/>
          </p:cNvSpPr>
          <p:nvPr>
            <p:ph type="body" idx="1"/>
          </p:nvPr>
        </p:nvSpPr>
        <p:spPr>
          <a:xfrm>
            <a:off x="515409" y="2395696"/>
            <a:ext cx="6614100" cy="7101900"/>
          </a:xfrm>
          <a:prstGeom prst="rect">
            <a:avLst/>
          </a:prstGeom>
          <a:noFill/>
          <a:ln>
            <a:noFill/>
          </a:ln>
        </p:spPr>
        <p:txBody>
          <a:bodyPr spcFirstLastPara="1" wrap="square" lIns="164125" tIns="164125" rIns="164125" bIns="164125" anchor="t" anchorCtr="0">
            <a:normAutofit/>
          </a:bodyPr>
          <a:lstStyle>
            <a:lvl1pPr marL="457200" lvl="0" indent="-387350" algn="l">
              <a:lnSpc>
                <a:spcPct val="115000"/>
              </a:lnSpc>
              <a:spcBef>
                <a:spcPts val="0"/>
              </a:spcBef>
              <a:spcAft>
                <a:spcPts val="0"/>
              </a:spcAft>
              <a:buSzPts val="2500"/>
              <a:buChar char="●"/>
              <a:defRPr sz="2500"/>
            </a:lvl1pPr>
            <a:lvl2pPr marL="914400" lvl="1" indent="-368300" algn="l">
              <a:lnSpc>
                <a:spcPct val="115000"/>
              </a:lnSpc>
              <a:spcBef>
                <a:spcPts val="0"/>
              </a:spcBef>
              <a:spcAft>
                <a:spcPts val="0"/>
              </a:spcAft>
              <a:buSzPts val="2200"/>
              <a:buChar char="○"/>
              <a:defRPr sz="2200"/>
            </a:lvl2pPr>
            <a:lvl3pPr marL="1371600" lvl="2" indent="-368300" algn="l">
              <a:lnSpc>
                <a:spcPct val="115000"/>
              </a:lnSpc>
              <a:spcBef>
                <a:spcPts val="0"/>
              </a:spcBef>
              <a:spcAft>
                <a:spcPts val="0"/>
              </a:spcAft>
              <a:buSzPts val="2200"/>
              <a:buChar char="■"/>
              <a:defRPr sz="2200"/>
            </a:lvl3pPr>
            <a:lvl4pPr marL="1828800" lvl="3" indent="-368300" algn="l">
              <a:lnSpc>
                <a:spcPct val="115000"/>
              </a:lnSpc>
              <a:spcBef>
                <a:spcPts val="0"/>
              </a:spcBef>
              <a:spcAft>
                <a:spcPts val="0"/>
              </a:spcAft>
              <a:buSzPts val="2200"/>
              <a:buChar char="●"/>
              <a:defRPr sz="2200"/>
            </a:lvl4pPr>
            <a:lvl5pPr marL="2286000" lvl="4" indent="-368300" algn="l">
              <a:lnSpc>
                <a:spcPct val="115000"/>
              </a:lnSpc>
              <a:spcBef>
                <a:spcPts val="0"/>
              </a:spcBef>
              <a:spcAft>
                <a:spcPts val="0"/>
              </a:spcAft>
              <a:buSzPts val="2200"/>
              <a:buChar char="○"/>
              <a:defRPr sz="2200"/>
            </a:lvl5pPr>
            <a:lvl6pPr marL="2743200" lvl="5" indent="-368300" algn="l">
              <a:lnSpc>
                <a:spcPct val="115000"/>
              </a:lnSpc>
              <a:spcBef>
                <a:spcPts val="0"/>
              </a:spcBef>
              <a:spcAft>
                <a:spcPts val="0"/>
              </a:spcAft>
              <a:buSzPts val="2200"/>
              <a:buChar char="■"/>
              <a:defRPr sz="2200"/>
            </a:lvl6pPr>
            <a:lvl7pPr marL="3200400" lvl="6" indent="-368300" algn="l">
              <a:lnSpc>
                <a:spcPct val="115000"/>
              </a:lnSpc>
              <a:spcBef>
                <a:spcPts val="0"/>
              </a:spcBef>
              <a:spcAft>
                <a:spcPts val="0"/>
              </a:spcAft>
              <a:buSzPts val="2200"/>
              <a:buChar char="●"/>
              <a:defRPr sz="2200"/>
            </a:lvl7pPr>
            <a:lvl8pPr marL="3657600" lvl="7" indent="-368300" algn="l">
              <a:lnSpc>
                <a:spcPct val="115000"/>
              </a:lnSpc>
              <a:spcBef>
                <a:spcPts val="0"/>
              </a:spcBef>
              <a:spcAft>
                <a:spcPts val="0"/>
              </a:spcAft>
              <a:buSzPts val="2200"/>
              <a:buChar char="○"/>
              <a:defRPr sz="2200"/>
            </a:lvl8pPr>
            <a:lvl9pPr marL="4114800" lvl="8" indent="-368300" algn="l">
              <a:lnSpc>
                <a:spcPct val="115000"/>
              </a:lnSpc>
              <a:spcBef>
                <a:spcPts val="0"/>
              </a:spcBef>
              <a:spcAft>
                <a:spcPts val="0"/>
              </a:spcAft>
              <a:buSzPts val="2200"/>
              <a:buChar char="■"/>
              <a:defRPr sz="2200"/>
            </a:lvl9pPr>
          </a:lstStyle>
          <a:p>
            <a:endParaRPr/>
          </a:p>
        </p:txBody>
      </p:sp>
      <p:sp>
        <p:nvSpPr>
          <p:cNvPr id="23" name="Google Shape;23;p26"/>
          <p:cNvSpPr txBox="1">
            <a:spLocks noGrp="1"/>
          </p:cNvSpPr>
          <p:nvPr>
            <p:ph type="body" idx="2"/>
          </p:nvPr>
        </p:nvSpPr>
        <p:spPr>
          <a:xfrm>
            <a:off x="7990583" y="2395696"/>
            <a:ext cx="6614100" cy="7101900"/>
          </a:xfrm>
          <a:prstGeom prst="rect">
            <a:avLst/>
          </a:prstGeom>
          <a:noFill/>
          <a:ln>
            <a:noFill/>
          </a:ln>
        </p:spPr>
        <p:txBody>
          <a:bodyPr spcFirstLastPara="1" wrap="square" lIns="164125" tIns="164125" rIns="164125" bIns="164125" anchor="t" anchorCtr="0">
            <a:normAutofit/>
          </a:bodyPr>
          <a:lstStyle>
            <a:lvl1pPr marL="457200" lvl="0" indent="-387350" algn="l">
              <a:lnSpc>
                <a:spcPct val="115000"/>
              </a:lnSpc>
              <a:spcBef>
                <a:spcPts val="0"/>
              </a:spcBef>
              <a:spcAft>
                <a:spcPts val="0"/>
              </a:spcAft>
              <a:buSzPts val="2500"/>
              <a:buChar char="●"/>
              <a:defRPr sz="2500"/>
            </a:lvl1pPr>
            <a:lvl2pPr marL="914400" lvl="1" indent="-368300" algn="l">
              <a:lnSpc>
                <a:spcPct val="115000"/>
              </a:lnSpc>
              <a:spcBef>
                <a:spcPts val="0"/>
              </a:spcBef>
              <a:spcAft>
                <a:spcPts val="0"/>
              </a:spcAft>
              <a:buSzPts val="2200"/>
              <a:buChar char="○"/>
              <a:defRPr sz="2200"/>
            </a:lvl2pPr>
            <a:lvl3pPr marL="1371600" lvl="2" indent="-368300" algn="l">
              <a:lnSpc>
                <a:spcPct val="115000"/>
              </a:lnSpc>
              <a:spcBef>
                <a:spcPts val="0"/>
              </a:spcBef>
              <a:spcAft>
                <a:spcPts val="0"/>
              </a:spcAft>
              <a:buSzPts val="2200"/>
              <a:buChar char="■"/>
              <a:defRPr sz="2200"/>
            </a:lvl3pPr>
            <a:lvl4pPr marL="1828800" lvl="3" indent="-368300" algn="l">
              <a:lnSpc>
                <a:spcPct val="115000"/>
              </a:lnSpc>
              <a:spcBef>
                <a:spcPts val="0"/>
              </a:spcBef>
              <a:spcAft>
                <a:spcPts val="0"/>
              </a:spcAft>
              <a:buSzPts val="2200"/>
              <a:buChar char="●"/>
              <a:defRPr sz="2200"/>
            </a:lvl4pPr>
            <a:lvl5pPr marL="2286000" lvl="4" indent="-368300" algn="l">
              <a:lnSpc>
                <a:spcPct val="115000"/>
              </a:lnSpc>
              <a:spcBef>
                <a:spcPts val="0"/>
              </a:spcBef>
              <a:spcAft>
                <a:spcPts val="0"/>
              </a:spcAft>
              <a:buSzPts val="2200"/>
              <a:buChar char="○"/>
              <a:defRPr sz="2200"/>
            </a:lvl5pPr>
            <a:lvl6pPr marL="2743200" lvl="5" indent="-368300" algn="l">
              <a:lnSpc>
                <a:spcPct val="115000"/>
              </a:lnSpc>
              <a:spcBef>
                <a:spcPts val="0"/>
              </a:spcBef>
              <a:spcAft>
                <a:spcPts val="0"/>
              </a:spcAft>
              <a:buSzPts val="2200"/>
              <a:buChar char="■"/>
              <a:defRPr sz="2200"/>
            </a:lvl6pPr>
            <a:lvl7pPr marL="3200400" lvl="6" indent="-368300" algn="l">
              <a:lnSpc>
                <a:spcPct val="115000"/>
              </a:lnSpc>
              <a:spcBef>
                <a:spcPts val="0"/>
              </a:spcBef>
              <a:spcAft>
                <a:spcPts val="0"/>
              </a:spcAft>
              <a:buSzPts val="2200"/>
              <a:buChar char="●"/>
              <a:defRPr sz="2200"/>
            </a:lvl7pPr>
            <a:lvl8pPr marL="3657600" lvl="7" indent="-368300" algn="l">
              <a:lnSpc>
                <a:spcPct val="115000"/>
              </a:lnSpc>
              <a:spcBef>
                <a:spcPts val="0"/>
              </a:spcBef>
              <a:spcAft>
                <a:spcPts val="0"/>
              </a:spcAft>
              <a:buSzPts val="2200"/>
              <a:buChar char="○"/>
              <a:defRPr sz="2200"/>
            </a:lvl8pPr>
            <a:lvl9pPr marL="4114800" lvl="8" indent="-368300" algn="l">
              <a:lnSpc>
                <a:spcPct val="115000"/>
              </a:lnSpc>
              <a:spcBef>
                <a:spcPts val="0"/>
              </a:spcBef>
              <a:spcAft>
                <a:spcPts val="0"/>
              </a:spcAft>
              <a:buSzPts val="2200"/>
              <a:buChar char="■"/>
              <a:defRPr sz="2200"/>
            </a:lvl9pPr>
          </a:lstStyle>
          <a:p>
            <a:endParaRPr/>
          </a:p>
        </p:txBody>
      </p:sp>
      <p:sp>
        <p:nvSpPr>
          <p:cNvPr id="24" name="Google Shape;24;p26"/>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7"/>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a:endParaRPr/>
          </a:p>
        </p:txBody>
      </p:sp>
      <p:sp>
        <p:nvSpPr>
          <p:cNvPr id="27" name="Google Shape;27;p27"/>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28"/>
          <p:cNvSpPr txBox="1">
            <a:spLocks noGrp="1"/>
          </p:cNvSpPr>
          <p:nvPr>
            <p:ph type="title"/>
          </p:nvPr>
        </p:nvSpPr>
        <p:spPr>
          <a:xfrm>
            <a:off x="515409" y="1154948"/>
            <a:ext cx="4643100" cy="1570800"/>
          </a:xfrm>
          <a:prstGeom prst="rect">
            <a:avLst/>
          </a:prstGeom>
          <a:noFill/>
          <a:ln>
            <a:noFill/>
          </a:ln>
        </p:spPr>
        <p:txBody>
          <a:bodyPr spcFirstLastPara="1" wrap="square" lIns="164125" tIns="164125" rIns="164125" bIns="164125" anchor="b" anchorCtr="0">
            <a:normAutofit/>
          </a:bodyPr>
          <a:lstStyle>
            <a:lvl1pPr lvl="0" algn="l">
              <a:lnSpc>
                <a:spcPct val="100000"/>
              </a:lnSpc>
              <a:spcBef>
                <a:spcPts val="0"/>
              </a:spcBef>
              <a:spcAft>
                <a:spcPts val="0"/>
              </a:spcAft>
              <a:buSzPts val="4300"/>
              <a:buNone/>
              <a:defRPr sz="4300"/>
            </a:lvl1pPr>
            <a:lvl2pPr lvl="1" algn="l">
              <a:lnSpc>
                <a:spcPct val="100000"/>
              </a:lnSpc>
              <a:spcBef>
                <a:spcPts val="0"/>
              </a:spcBef>
              <a:spcAft>
                <a:spcPts val="0"/>
              </a:spcAft>
              <a:buSzPts val="4300"/>
              <a:buNone/>
              <a:defRPr sz="4300"/>
            </a:lvl2pPr>
            <a:lvl3pPr lvl="2" algn="l">
              <a:lnSpc>
                <a:spcPct val="100000"/>
              </a:lnSpc>
              <a:spcBef>
                <a:spcPts val="0"/>
              </a:spcBef>
              <a:spcAft>
                <a:spcPts val="0"/>
              </a:spcAft>
              <a:buSzPts val="4300"/>
              <a:buNone/>
              <a:defRPr sz="4300"/>
            </a:lvl3pPr>
            <a:lvl4pPr lvl="3" algn="l">
              <a:lnSpc>
                <a:spcPct val="100000"/>
              </a:lnSpc>
              <a:spcBef>
                <a:spcPts val="0"/>
              </a:spcBef>
              <a:spcAft>
                <a:spcPts val="0"/>
              </a:spcAft>
              <a:buSzPts val="4300"/>
              <a:buNone/>
              <a:defRPr sz="4300"/>
            </a:lvl4pPr>
            <a:lvl5pPr lvl="4" algn="l">
              <a:lnSpc>
                <a:spcPct val="100000"/>
              </a:lnSpc>
              <a:spcBef>
                <a:spcPts val="0"/>
              </a:spcBef>
              <a:spcAft>
                <a:spcPts val="0"/>
              </a:spcAft>
              <a:buSzPts val="4300"/>
              <a:buNone/>
              <a:defRPr sz="4300"/>
            </a:lvl5pPr>
            <a:lvl6pPr lvl="5" algn="l">
              <a:lnSpc>
                <a:spcPct val="100000"/>
              </a:lnSpc>
              <a:spcBef>
                <a:spcPts val="0"/>
              </a:spcBef>
              <a:spcAft>
                <a:spcPts val="0"/>
              </a:spcAft>
              <a:buSzPts val="4300"/>
              <a:buNone/>
              <a:defRPr sz="4300"/>
            </a:lvl6pPr>
            <a:lvl7pPr lvl="6" algn="l">
              <a:lnSpc>
                <a:spcPct val="100000"/>
              </a:lnSpc>
              <a:spcBef>
                <a:spcPts val="0"/>
              </a:spcBef>
              <a:spcAft>
                <a:spcPts val="0"/>
              </a:spcAft>
              <a:buSzPts val="4300"/>
              <a:buNone/>
              <a:defRPr sz="4300"/>
            </a:lvl7pPr>
            <a:lvl8pPr lvl="7" algn="l">
              <a:lnSpc>
                <a:spcPct val="100000"/>
              </a:lnSpc>
              <a:spcBef>
                <a:spcPts val="0"/>
              </a:spcBef>
              <a:spcAft>
                <a:spcPts val="0"/>
              </a:spcAft>
              <a:buSzPts val="4300"/>
              <a:buNone/>
              <a:defRPr sz="4300"/>
            </a:lvl8pPr>
            <a:lvl9pPr lvl="8" algn="l">
              <a:lnSpc>
                <a:spcPct val="100000"/>
              </a:lnSpc>
              <a:spcBef>
                <a:spcPts val="0"/>
              </a:spcBef>
              <a:spcAft>
                <a:spcPts val="0"/>
              </a:spcAft>
              <a:buSzPts val="4300"/>
              <a:buNone/>
              <a:defRPr sz="4300"/>
            </a:lvl9pPr>
          </a:lstStyle>
          <a:p>
            <a:endParaRPr/>
          </a:p>
        </p:txBody>
      </p:sp>
      <p:sp>
        <p:nvSpPr>
          <p:cNvPr id="30" name="Google Shape;30;p28"/>
          <p:cNvSpPr txBox="1">
            <a:spLocks noGrp="1"/>
          </p:cNvSpPr>
          <p:nvPr>
            <p:ph type="body" idx="1"/>
          </p:nvPr>
        </p:nvSpPr>
        <p:spPr>
          <a:xfrm>
            <a:off x="515409" y="2888617"/>
            <a:ext cx="4643100" cy="6609000"/>
          </a:xfrm>
          <a:prstGeom prst="rect">
            <a:avLst/>
          </a:prstGeom>
          <a:noFill/>
          <a:ln>
            <a:noFill/>
          </a:ln>
        </p:spPr>
        <p:txBody>
          <a:bodyPr spcFirstLastPara="1" wrap="square" lIns="164125" tIns="164125" rIns="164125" bIns="164125" anchor="t" anchorCtr="0">
            <a:normAutofit/>
          </a:bodyPr>
          <a:lstStyle>
            <a:lvl1pPr marL="457200" lvl="0" indent="-368300" algn="l">
              <a:lnSpc>
                <a:spcPct val="115000"/>
              </a:lnSpc>
              <a:spcBef>
                <a:spcPts val="0"/>
              </a:spcBef>
              <a:spcAft>
                <a:spcPts val="0"/>
              </a:spcAft>
              <a:buSzPts val="2200"/>
              <a:buChar char="●"/>
              <a:defRPr sz="2200"/>
            </a:lvl1pPr>
            <a:lvl2pPr marL="914400" lvl="1" indent="-368300" algn="l">
              <a:lnSpc>
                <a:spcPct val="115000"/>
              </a:lnSpc>
              <a:spcBef>
                <a:spcPts val="0"/>
              </a:spcBef>
              <a:spcAft>
                <a:spcPts val="0"/>
              </a:spcAft>
              <a:buSzPts val="2200"/>
              <a:buChar char="○"/>
              <a:defRPr sz="2200"/>
            </a:lvl2pPr>
            <a:lvl3pPr marL="1371600" lvl="2" indent="-368300" algn="l">
              <a:lnSpc>
                <a:spcPct val="115000"/>
              </a:lnSpc>
              <a:spcBef>
                <a:spcPts val="0"/>
              </a:spcBef>
              <a:spcAft>
                <a:spcPts val="0"/>
              </a:spcAft>
              <a:buSzPts val="2200"/>
              <a:buChar char="■"/>
              <a:defRPr sz="2200"/>
            </a:lvl3pPr>
            <a:lvl4pPr marL="1828800" lvl="3" indent="-368300" algn="l">
              <a:lnSpc>
                <a:spcPct val="115000"/>
              </a:lnSpc>
              <a:spcBef>
                <a:spcPts val="0"/>
              </a:spcBef>
              <a:spcAft>
                <a:spcPts val="0"/>
              </a:spcAft>
              <a:buSzPts val="2200"/>
              <a:buChar char="●"/>
              <a:defRPr sz="2200"/>
            </a:lvl4pPr>
            <a:lvl5pPr marL="2286000" lvl="4" indent="-368300" algn="l">
              <a:lnSpc>
                <a:spcPct val="115000"/>
              </a:lnSpc>
              <a:spcBef>
                <a:spcPts val="0"/>
              </a:spcBef>
              <a:spcAft>
                <a:spcPts val="0"/>
              </a:spcAft>
              <a:buSzPts val="2200"/>
              <a:buChar char="○"/>
              <a:defRPr sz="2200"/>
            </a:lvl5pPr>
            <a:lvl6pPr marL="2743200" lvl="5" indent="-368300" algn="l">
              <a:lnSpc>
                <a:spcPct val="115000"/>
              </a:lnSpc>
              <a:spcBef>
                <a:spcPts val="0"/>
              </a:spcBef>
              <a:spcAft>
                <a:spcPts val="0"/>
              </a:spcAft>
              <a:buSzPts val="2200"/>
              <a:buChar char="■"/>
              <a:defRPr sz="2200"/>
            </a:lvl6pPr>
            <a:lvl7pPr marL="3200400" lvl="6" indent="-368300" algn="l">
              <a:lnSpc>
                <a:spcPct val="115000"/>
              </a:lnSpc>
              <a:spcBef>
                <a:spcPts val="0"/>
              </a:spcBef>
              <a:spcAft>
                <a:spcPts val="0"/>
              </a:spcAft>
              <a:buSzPts val="2200"/>
              <a:buChar char="●"/>
              <a:defRPr sz="2200"/>
            </a:lvl7pPr>
            <a:lvl8pPr marL="3657600" lvl="7" indent="-368300" algn="l">
              <a:lnSpc>
                <a:spcPct val="115000"/>
              </a:lnSpc>
              <a:spcBef>
                <a:spcPts val="0"/>
              </a:spcBef>
              <a:spcAft>
                <a:spcPts val="0"/>
              </a:spcAft>
              <a:buSzPts val="2200"/>
              <a:buChar char="○"/>
              <a:defRPr sz="2200"/>
            </a:lvl8pPr>
            <a:lvl9pPr marL="4114800" lvl="8" indent="-368300" algn="l">
              <a:lnSpc>
                <a:spcPct val="115000"/>
              </a:lnSpc>
              <a:spcBef>
                <a:spcPts val="0"/>
              </a:spcBef>
              <a:spcAft>
                <a:spcPts val="0"/>
              </a:spcAft>
              <a:buSzPts val="2200"/>
              <a:buChar char="■"/>
              <a:defRPr sz="2200"/>
            </a:lvl9pPr>
          </a:lstStyle>
          <a:p>
            <a:endParaRPr/>
          </a:p>
        </p:txBody>
      </p:sp>
      <p:sp>
        <p:nvSpPr>
          <p:cNvPr id="31" name="Google Shape;31;p28"/>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29"/>
          <p:cNvSpPr txBox="1">
            <a:spLocks noGrp="1"/>
          </p:cNvSpPr>
          <p:nvPr>
            <p:ph type="title"/>
          </p:nvPr>
        </p:nvSpPr>
        <p:spPr>
          <a:xfrm>
            <a:off x="810650" y="935745"/>
            <a:ext cx="10529400" cy="8503800"/>
          </a:xfrm>
          <a:prstGeom prst="rect">
            <a:avLst/>
          </a:prstGeom>
          <a:noFill/>
          <a:ln>
            <a:noFill/>
          </a:ln>
        </p:spPr>
        <p:txBody>
          <a:bodyPr spcFirstLastPara="1" wrap="square" lIns="164125" tIns="164125" rIns="164125" bIns="164125" anchor="ctr" anchorCtr="0">
            <a:normAutofit/>
          </a:bodyPr>
          <a:lstStyle>
            <a:lvl1pPr lvl="0" algn="l">
              <a:lnSpc>
                <a:spcPct val="100000"/>
              </a:lnSpc>
              <a:spcBef>
                <a:spcPts val="0"/>
              </a:spcBef>
              <a:spcAft>
                <a:spcPts val="0"/>
              </a:spcAft>
              <a:buSzPts val="8600"/>
              <a:buNone/>
              <a:defRPr sz="8600"/>
            </a:lvl1pPr>
            <a:lvl2pPr lvl="1" algn="l">
              <a:lnSpc>
                <a:spcPct val="100000"/>
              </a:lnSpc>
              <a:spcBef>
                <a:spcPts val="0"/>
              </a:spcBef>
              <a:spcAft>
                <a:spcPts val="0"/>
              </a:spcAft>
              <a:buSzPts val="8600"/>
              <a:buNone/>
              <a:defRPr sz="8600"/>
            </a:lvl2pPr>
            <a:lvl3pPr lvl="2" algn="l">
              <a:lnSpc>
                <a:spcPct val="100000"/>
              </a:lnSpc>
              <a:spcBef>
                <a:spcPts val="0"/>
              </a:spcBef>
              <a:spcAft>
                <a:spcPts val="0"/>
              </a:spcAft>
              <a:buSzPts val="8600"/>
              <a:buNone/>
              <a:defRPr sz="8600"/>
            </a:lvl3pPr>
            <a:lvl4pPr lvl="3" algn="l">
              <a:lnSpc>
                <a:spcPct val="100000"/>
              </a:lnSpc>
              <a:spcBef>
                <a:spcPts val="0"/>
              </a:spcBef>
              <a:spcAft>
                <a:spcPts val="0"/>
              </a:spcAft>
              <a:buSzPts val="8600"/>
              <a:buNone/>
              <a:defRPr sz="8600"/>
            </a:lvl4pPr>
            <a:lvl5pPr lvl="4" algn="l">
              <a:lnSpc>
                <a:spcPct val="100000"/>
              </a:lnSpc>
              <a:spcBef>
                <a:spcPts val="0"/>
              </a:spcBef>
              <a:spcAft>
                <a:spcPts val="0"/>
              </a:spcAft>
              <a:buSzPts val="8600"/>
              <a:buNone/>
              <a:defRPr sz="8600"/>
            </a:lvl5pPr>
            <a:lvl6pPr lvl="5" algn="l">
              <a:lnSpc>
                <a:spcPct val="100000"/>
              </a:lnSpc>
              <a:spcBef>
                <a:spcPts val="0"/>
              </a:spcBef>
              <a:spcAft>
                <a:spcPts val="0"/>
              </a:spcAft>
              <a:buSzPts val="8600"/>
              <a:buNone/>
              <a:defRPr sz="8600"/>
            </a:lvl6pPr>
            <a:lvl7pPr lvl="6" algn="l">
              <a:lnSpc>
                <a:spcPct val="100000"/>
              </a:lnSpc>
              <a:spcBef>
                <a:spcPts val="0"/>
              </a:spcBef>
              <a:spcAft>
                <a:spcPts val="0"/>
              </a:spcAft>
              <a:buSzPts val="8600"/>
              <a:buNone/>
              <a:defRPr sz="8600"/>
            </a:lvl7pPr>
            <a:lvl8pPr lvl="7" algn="l">
              <a:lnSpc>
                <a:spcPct val="100000"/>
              </a:lnSpc>
              <a:spcBef>
                <a:spcPts val="0"/>
              </a:spcBef>
              <a:spcAft>
                <a:spcPts val="0"/>
              </a:spcAft>
              <a:buSzPts val="8600"/>
              <a:buNone/>
              <a:defRPr sz="8600"/>
            </a:lvl8pPr>
            <a:lvl9pPr lvl="8" algn="l">
              <a:lnSpc>
                <a:spcPct val="100000"/>
              </a:lnSpc>
              <a:spcBef>
                <a:spcPts val="0"/>
              </a:spcBef>
              <a:spcAft>
                <a:spcPts val="0"/>
              </a:spcAft>
              <a:buSzPts val="8600"/>
              <a:buNone/>
              <a:defRPr sz="8600"/>
            </a:lvl9pPr>
          </a:lstStyle>
          <a:p>
            <a:endParaRPr/>
          </a:p>
        </p:txBody>
      </p:sp>
      <p:sp>
        <p:nvSpPr>
          <p:cNvPr id="34" name="Google Shape;34;p29"/>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0"/>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0"/>
          <p:cNvSpPr txBox="1">
            <a:spLocks noGrp="1"/>
          </p:cNvSpPr>
          <p:nvPr>
            <p:ph type="title"/>
          </p:nvPr>
        </p:nvSpPr>
        <p:spPr>
          <a:xfrm>
            <a:off x="439016" y="2563450"/>
            <a:ext cx="6688800" cy="3081300"/>
          </a:xfrm>
          <a:prstGeom prst="rect">
            <a:avLst/>
          </a:prstGeom>
          <a:noFill/>
          <a:ln>
            <a:noFill/>
          </a:ln>
        </p:spPr>
        <p:txBody>
          <a:bodyPr spcFirstLastPara="1" wrap="square" lIns="164125" tIns="164125" rIns="164125" bIns="164125" anchor="b" anchorCtr="0">
            <a:normAutofit/>
          </a:bodyPr>
          <a:lstStyle>
            <a:lvl1pPr lvl="0" algn="ctr">
              <a:lnSpc>
                <a:spcPct val="100000"/>
              </a:lnSpc>
              <a:spcBef>
                <a:spcPts val="0"/>
              </a:spcBef>
              <a:spcAft>
                <a:spcPts val="0"/>
              </a:spcAft>
              <a:buSzPts val="7500"/>
              <a:buNone/>
              <a:defRPr sz="7500"/>
            </a:lvl1pPr>
            <a:lvl2pPr lvl="1" algn="ctr">
              <a:lnSpc>
                <a:spcPct val="100000"/>
              </a:lnSpc>
              <a:spcBef>
                <a:spcPts val="0"/>
              </a:spcBef>
              <a:spcAft>
                <a:spcPts val="0"/>
              </a:spcAft>
              <a:buSzPts val="7500"/>
              <a:buNone/>
              <a:defRPr sz="7500"/>
            </a:lvl2pPr>
            <a:lvl3pPr lvl="2" algn="ctr">
              <a:lnSpc>
                <a:spcPct val="100000"/>
              </a:lnSpc>
              <a:spcBef>
                <a:spcPts val="0"/>
              </a:spcBef>
              <a:spcAft>
                <a:spcPts val="0"/>
              </a:spcAft>
              <a:buSzPts val="7500"/>
              <a:buNone/>
              <a:defRPr sz="7500"/>
            </a:lvl3pPr>
            <a:lvl4pPr lvl="3" algn="ctr">
              <a:lnSpc>
                <a:spcPct val="100000"/>
              </a:lnSpc>
              <a:spcBef>
                <a:spcPts val="0"/>
              </a:spcBef>
              <a:spcAft>
                <a:spcPts val="0"/>
              </a:spcAft>
              <a:buSzPts val="7500"/>
              <a:buNone/>
              <a:defRPr sz="7500"/>
            </a:lvl4pPr>
            <a:lvl5pPr lvl="4" algn="ctr">
              <a:lnSpc>
                <a:spcPct val="100000"/>
              </a:lnSpc>
              <a:spcBef>
                <a:spcPts val="0"/>
              </a:spcBef>
              <a:spcAft>
                <a:spcPts val="0"/>
              </a:spcAft>
              <a:buSzPts val="7500"/>
              <a:buNone/>
              <a:defRPr sz="7500"/>
            </a:lvl5pPr>
            <a:lvl6pPr lvl="5" algn="ctr">
              <a:lnSpc>
                <a:spcPct val="100000"/>
              </a:lnSpc>
              <a:spcBef>
                <a:spcPts val="0"/>
              </a:spcBef>
              <a:spcAft>
                <a:spcPts val="0"/>
              </a:spcAft>
              <a:buSzPts val="7500"/>
              <a:buNone/>
              <a:defRPr sz="7500"/>
            </a:lvl6pPr>
            <a:lvl7pPr lvl="6" algn="ctr">
              <a:lnSpc>
                <a:spcPct val="100000"/>
              </a:lnSpc>
              <a:spcBef>
                <a:spcPts val="0"/>
              </a:spcBef>
              <a:spcAft>
                <a:spcPts val="0"/>
              </a:spcAft>
              <a:buSzPts val="7500"/>
              <a:buNone/>
              <a:defRPr sz="7500"/>
            </a:lvl7pPr>
            <a:lvl8pPr lvl="7" algn="ctr">
              <a:lnSpc>
                <a:spcPct val="100000"/>
              </a:lnSpc>
              <a:spcBef>
                <a:spcPts val="0"/>
              </a:spcBef>
              <a:spcAft>
                <a:spcPts val="0"/>
              </a:spcAft>
              <a:buSzPts val="7500"/>
              <a:buNone/>
              <a:defRPr sz="7500"/>
            </a:lvl8pPr>
            <a:lvl9pPr lvl="8" algn="ctr">
              <a:lnSpc>
                <a:spcPct val="100000"/>
              </a:lnSpc>
              <a:spcBef>
                <a:spcPts val="0"/>
              </a:spcBef>
              <a:spcAft>
                <a:spcPts val="0"/>
              </a:spcAft>
              <a:buSzPts val="7500"/>
              <a:buNone/>
              <a:defRPr sz="7500"/>
            </a:lvl9pPr>
          </a:lstStyle>
          <a:p>
            <a:endParaRPr/>
          </a:p>
        </p:txBody>
      </p:sp>
      <p:sp>
        <p:nvSpPr>
          <p:cNvPr id="38" name="Google Shape;38;p30"/>
          <p:cNvSpPr txBox="1">
            <a:spLocks noGrp="1"/>
          </p:cNvSpPr>
          <p:nvPr>
            <p:ph type="subTitle" idx="1"/>
          </p:nvPr>
        </p:nvSpPr>
        <p:spPr>
          <a:xfrm>
            <a:off x="439016" y="5826865"/>
            <a:ext cx="6688800" cy="2567400"/>
          </a:xfrm>
          <a:prstGeom prst="rect">
            <a:avLst/>
          </a:prstGeom>
          <a:noFill/>
          <a:ln>
            <a:noFill/>
          </a:ln>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30"/>
          <p:cNvSpPr txBox="1">
            <a:spLocks noGrp="1"/>
          </p:cNvSpPr>
          <p:nvPr>
            <p:ph type="body" idx="2"/>
          </p:nvPr>
        </p:nvSpPr>
        <p:spPr>
          <a:xfrm>
            <a:off x="8167677" y="1505164"/>
            <a:ext cx="6344700" cy="7681200"/>
          </a:xfrm>
          <a:prstGeom prst="rect">
            <a:avLst/>
          </a:prstGeom>
          <a:noFill/>
          <a:ln>
            <a:noFill/>
          </a:ln>
        </p:spPr>
        <p:txBody>
          <a:bodyPr spcFirstLastPara="1" wrap="square" lIns="164125" tIns="164125" rIns="164125" bIns="164125" anchor="ctr" anchorCtr="0">
            <a:normAutofit/>
          </a:bodyPr>
          <a:lstStyle>
            <a:lvl1pPr marL="457200" lvl="0" indent="-431800" algn="l">
              <a:lnSpc>
                <a:spcPct val="115000"/>
              </a:lnSpc>
              <a:spcBef>
                <a:spcPts val="0"/>
              </a:spcBef>
              <a:spcAft>
                <a:spcPts val="0"/>
              </a:spcAft>
              <a:buSzPts val="3200"/>
              <a:buChar char="●"/>
              <a:defRPr/>
            </a:lvl1pPr>
            <a:lvl2pPr marL="914400" lvl="1" indent="-387350" algn="l">
              <a:lnSpc>
                <a:spcPct val="115000"/>
              </a:lnSpc>
              <a:spcBef>
                <a:spcPts val="0"/>
              </a:spcBef>
              <a:spcAft>
                <a:spcPts val="0"/>
              </a:spcAft>
              <a:buSzPts val="2500"/>
              <a:buChar char="○"/>
              <a:defRPr/>
            </a:lvl2pPr>
            <a:lvl3pPr marL="1371600" lvl="2" indent="-387350" algn="l">
              <a:lnSpc>
                <a:spcPct val="115000"/>
              </a:lnSpc>
              <a:spcBef>
                <a:spcPts val="0"/>
              </a:spcBef>
              <a:spcAft>
                <a:spcPts val="0"/>
              </a:spcAft>
              <a:buSzPts val="2500"/>
              <a:buChar char="■"/>
              <a:defRPr/>
            </a:lvl3pPr>
            <a:lvl4pPr marL="1828800" lvl="3" indent="-387350" algn="l">
              <a:lnSpc>
                <a:spcPct val="115000"/>
              </a:lnSpc>
              <a:spcBef>
                <a:spcPts val="0"/>
              </a:spcBef>
              <a:spcAft>
                <a:spcPts val="0"/>
              </a:spcAft>
              <a:buSzPts val="2500"/>
              <a:buChar char="●"/>
              <a:defRPr/>
            </a:lvl4pPr>
            <a:lvl5pPr marL="2286000" lvl="4" indent="-387350" algn="l">
              <a:lnSpc>
                <a:spcPct val="115000"/>
              </a:lnSpc>
              <a:spcBef>
                <a:spcPts val="0"/>
              </a:spcBef>
              <a:spcAft>
                <a:spcPts val="0"/>
              </a:spcAft>
              <a:buSzPts val="2500"/>
              <a:buChar char="○"/>
              <a:defRPr/>
            </a:lvl5pPr>
            <a:lvl6pPr marL="2743200" lvl="5" indent="-387350" algn="l">
              <a:lnSpc>
                <a:spcPct val="115000"/>
              </a:lnSpc>
              <a:spcBef>
                <a:spcPts val="0"/>
              </a:spcBef>
              <a:spcAft>
                <a:spcPts val="0"/>
              </a:spcAft>
              <a:buSzPts val="2500"/>
              <a:buChar char="■"/>
              <a:defRPr/>
            </a:lvl6pPr>
            <a:lvl7pPr marL="3200400" lvl="6" indent="-387350" algn="l">
              <a:lnSpc>
                <a:spcPct val="115000"/>
              </a:lnSpc>
              <a:spcBef>
                <a:spcPts val="0"/>
              </a:spcBef>
              <a:spcAft>
                <a:spcPts val="0"/>
              </a:spcAft>
              <a:buSzPts val="2500"/>
              <a:buChar char="●"/>
              <a:defRPr/>
            </a:lvl7pPr>
            <a:lvl8pPr marL="3657600" lvl="7" indent="-387350" algn="l">
              <a:lnSpc>
                <a:spcPct val="115000"/>
              </a:lnSpc>
              <a:spcBef>
                <a:spcPts val="0"/>
              </a:spcBef>
              <a:spcAft>
                <a:spcPts val="0"/>
              </a:spcAft>
              <a:buSzPts val="2500"/>
              <a:buChar char="○"/>
              <a:defRPr/>
            </a:lvl8pPr>
            <a:lvl9pPr marL="4114800" lvl="8" indent="-387350" algn="l">
              <a:lnSpc>
                <a:spcPct val="115000"/>
              </a:lnSpc>
              <a:spcBef>
                <a:spcPts val="0"/>
              </a:spcBef>
              <a:spcAft>
                <a:spcPts val="0"/>
              </a:spcAft>
              <a:buSzPts val="2500"/>
              <a:buChar char="■"/>
              <a:defRPr/>
            </a:lvl9pPr>
          </a:lstStyle>
          <a:p>
            <a:endParaRPr/>
          </a:p>
        </p:txBody>
      </p:sp>
      <p:sp>
        <p:nvSpPr>
          <p:cNvPr id="40" name="Google Shape;40;p30"/>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1"/>
          <p:cNvSpPr txBox="1">
            <a:spLocks noGrp="1"/>
          </p:cNvSpPr>
          <p:nvPr>
            <p:ph type="body" idx="1"/>
          </p:nvPr>
        </p:nvSpPr>
        <p:spPr>
          <a:xfrm>
            <a:off x="515409" y="8794266"/>
            <a:ext cx="9919200" cy="1257900"/>
          </a:xfrm>
          <a:prstGeom prst="rect">
            <a:avLst/>
          </a:prstGeom>
          <a:noFill/>
          <a:ln>
            <a:noFill/>
          </a:ln>
        </p:spPr>
        <p:txBody>
          <a:bodyPr spcFirstLastPara="1" wrap="square" lIns="164125" tIns="164125" rIns="164125" bIns="164125" anchor="ctr" anchorCtr="0">
            <a:normAutofit/>
          </a:bodyPr>
          <a:lstStyle>
            <a:lvl1pPr marL="457200" lvl="0" indent="-228600" algn="l">
              <a:lnSpc>
                <a:spcPct val="100000"/>
              </a:lnSpc>
              <a:spcBef>
                <a:spcPts val="0"/>
              </a:spcBef>
              <a:spcAft>
                <a:spcPts val="0"/>
              </a:spcAft>
              <a:buSzPts val="3200"/>
              <a:buNone/>
              <a:defRPr/>
            </a:lvl1pPr>
          </a:lstStyle>
          <a:p>
            <a:endParaRPr/>
          </a:p>
        </p:txBody>
      </p:sp>
      <p:sp>
        <p:nvSpPr>
          <p:cNvPr id="43" name="Google Shape;43;p3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22"/>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marR="0" lvl="0" algn="l" rtl="0">
              <a:lnSpc>
                <a:spcPct val="100000"/>
              </a:lnSpc>
              <a:spcBef>
                <a:spcPts val="0"/>
              </a:spcBef>
              <a:spcAft>
                <a:spcPts val="0"/>
              </a:spcAft>
              <a:buClr>
                <a:schemeClr val="dk1"/>
              </a:buClr>
              <a:buSzPts val="5000"/>
              <a:buFont typeface="Arial"/>
              <a:buNone/>
              <a:defRPr sz="50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5000"/>
              <a:buFont typeface="Arial"/>
              <a:buNone/>
              <a:defRPr sz="5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5000"/>
              <a:buFont typeface="Arial"/>
              <a:buNone/>
              <a:defRPr sz="5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5000"/>
              <a:buFont typeface="Arial"/>
              <a:buNone/>
              <a:defRPr sz="5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5000"/>
              <a:buFont typeface="Arial"/>
              <a:buNone/>
              <a:defRPr sz="5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5000"/>
              <a:buFont typeface="Arial"/>
              <a:buNone/>
              <a:defRPr sz="5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5000"/>
              <a:buFont typeface="Arial"/>
              <a:buNone/>
              <a:defRPr sz="5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5000"/>
              <a:buFont typeface="Arial"/>
              <a:buNone/>
              <a:defRPr sz="5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5000"/>
              <a:buFont typeface="Arial"/>
              <a:buNone/>
              <a:defRPr sz="5000" b="0" i="0" u="none" strike="noStrike" cap="none">
                <a:solidFill>
                  <a:schemeClr val="dk1"/>
                </a:solidFill>
                <a:latin typeface="Arial"/>
                <a:ea typeface="Arial"/>
                <a:cs typeface="Arial"/>
                <a:sym typeface="Arial"/>
              </a:defRPr>
            </a:lvl9pPr>
          </a:lstStyle>
          <a:p>
            <a:endParaRPr/>
          </a:p>
        </p:txBody>
      </p:sp>
      <p:sp>
        <p:nvSpPr>
          <p:cNvPr id="7" name="Google Shape;7;p22"/>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marR="0" lvl="0" indent="-431800" algn="l" rtl="0">
              <a:lnSpc>
                <a:spcPct val="115000"/>
              </a:lnSpc>
              <a:spcBef>
                <a:spcPts val="0"/>
              </a:spcBef>
              <a:spcAft>
                <a:spcPts val="0"/>
              </a:spcAft>
              <a:buClr>
                <a:schemeClr val="dk2"/>
              </a:buClr>
              <a:buSzPts val="3200"/>
              <a:buFont typeface="Arial"/>
              <a:buChar char="●"/>
              <a:defRPr sz="3200" b="0" i="0" u="none" strike="noStrike" cap="none">
                <a:solidFill>
                  <a:schemeClr val="dk2"/>
                </a:solidFill>
                <a:latin typeface="Arial"/>
                <a:ea typeface="Arial"/>
                <a:cs typeface="Arial"/>
                <a:sym typeface="Arial"/>
              </a:defRPr>
            </a:lvl1pPr>
            <a:lvl2pPr marL="914400" marR="0" lvl="1" indent="-387350" algn="l" rtl="0">
              <a:lnSpc>
                <a:spcPct val="115000"/>
              </a:lnSpc>
              <a:spcBef>
                <a:spcPts val="0"/>
              </a:spcBef>
              <a:spcAft>
                <a:spcPts val="0"/>
              </a:spcAft>
              <a:buClr>
                <a:schemeClr val="dk2"/>
              </a:buClr>
              <a:buSzPts val="2500"/>
              <a:buFont typeface="Arial"/>
              <a:buChar char="○"/>
              <a:defRPr sz="2500" b="0" i="0" u="none" strike="noStrike" cap="none">
                <a:solidFill>
                  <a:schemeClr val="dk2"/>
                </a:solidFill>
                <a:latin typeface="Arial"/>
                <a:ea typeface="Arial"/>
                <a:cs typeface="Arial"/>
                <a:sym typeface="Arial"/>
              </a:defRPr>
            </a:lvl2pPr>
            <a:lvl3pPr marL="1371600" marR="0" lvl="2" indent="-387350" algn="l" rtl="0">
              <a:lnSpc>
                <a:spcPct val="115000"/>
              </a:lnSpc>
              <a:spcBef>
                <a:spcPts val="0"/>
              </a:spcBef>
              <a:spcAft>
                <a:spcPts val="0"/>
              </a:spcAft>
              <a:buClr>
                <a:schemeClr val="dk2"/>
              </a:buClr>
              <a:buSzPts val="2500"/>
              <a:buFont typeface="Arial"/>
              <a:buChar char="■"/>
              <a:defRPr sz="2500" b="0" i="0" u="none" strike="noStrike" cap="none">
                <a:solidFill>
                  <a:schemeClr val="dk2"/>
                </a:solidFill>
                <a:latin typeface="Arial"/>
                <a:ea typeface="Arial"/>
                <a:cs typeface="Arial"/>
                <a:sym typeface="Arial"/>
              </a:defRPr>
            </a:lvl3pPr>
            <a:lvl4pPr marL="1828800" marR="0" lvl="3" indent="-387350" algn="l" rtl="0">
              <a:lnSpc>
                <a:spcPct val="115000"/>
              </a:lnSpc>
              <a:spcBef>
                <a:spcPts val="0"/>
              </a:spcBef>
              <a:spcAft>
                <a:spcPts val="0"/>
              </a:spcAft>
              <a:buClr>
                <a:schemeClr val="dk2"/>
              </a:buClr>
              <a:buSzPts val="2500"/>
              <a:buFont typeface="Arial"/>
              <a:buChar char="●"/>
              <a:defRPr sz="2500" b="0" i="0" u="none" strike="noStrike" cap="none">
                <a:solidFill>
                  <a:schemeClr val="dk2"/>
                </a:solidFill>
                <a:latin typeface="Arial"/>
                <a:ea typeface="Arial"/>
                <a:cs typeface="Arial"/>
                <a:sym typeface="Arial"/>
              </a:defRPr>
            </a:lvl4pPr>
            <a:lvl5pPr marL="2286000" marR="0" lvl="4" indent="-387350" algn="l" rtl="0">
              <a:lnSpc>
                <a:spcPct val="115000"/>
              </a:lnSpc>
              <a:spcBef>
                <a:spcPts val="0"/>
              </a:spcBef>
              <a:spcAft>
                <a:spcPts val="0"/>
              </a:spcAft>
              <a:buClr>
                <a:schemeClr val="dk2"/>
              </a:buClr>
              <a:buSzPts val="2500"/>
              <a:buFont typeface="Arial"/>
              <a:buChar char="○"/>
              <a:defRPr sz="2500" b="0" i="0" u="none" strike="noStrike" cap="none">
                <a:solidFill>
                  <a:schemeClr val="dk2"/>
                </a:solidFill>
                <a:latin typeface="Arial"/>
                <a:ea typeface="Arial"/>
                <a:cs typeface="Arial"/>
                <a:sym typeface="Arial"/>
              </a:defRPr>
            </a:lvl5pPr>
            <a:lvl6pPr marL="2743200" marR="0" lvl="5" indent="-387350" algn="l" rtl="0">
              <a:lnSpc>
                <a:spcPct val="115000"/>
              </a:lnSpc>
              <a:spcBef>
                <a:spcPts val="0"/>
              </a:spcBef>
              <a:spcAft>
                <a:spcPts val="0"/>
              </a:spcAft>
              <a:buClr>
                <a:schemeClr val="dk2"/>
              </a:buClr>
              <a:buSzPts val="2500"/>
              <a:buFont typeface="Arial"/>
              <a:buChar char="■"/>
              <a:defRPr sz="2500" b="0" i="0" u="none" strike="noStrike" cap="none">
                <a:solidFill>
                  <a:schemeClr val="dk2"/>
                </a:solidFill>
                <a:latin typeface="Arial"/>
                <a:ea typeface="Arial"/>
                <a:cs typeface="Arial"/>
                <a:sym typeface="Arial"/>
              </a:defRPr>
            </a:lvl6pPr>
            <a:lvl7pPr marL="3200400" marR="0" lvl="6" indent="-387350" algn="l" rtl="0">
              <a:lnSpc>
                <a:spcPct val="115000"/>
              </a:lnSpc>
              <a:spcBef>
                <a:spcPts val="0"/>
              </a:spcBef>
              <a:spcAft>
                <a:spcPts val="0"/>
              </a:spcAft>
              <a:buClr>
                <a:schemeClr val="dk2"/>
              </a:buClr>
              <a:buSzPts val="2500"/>
              <a:buFont typeface="Arial"/>
              <a:buChar char="●"/>
              <a:defRPr sz="2500" b="0" i="0" u="none" strike="noStrike" cap="none">
                <a:solidFill>
                  <a:schemeClr val="dk2"/>
                </a:solidFill>
                <a:latin typeface="Arial"/>
                <a:ea typeface="Arial"/>
                <a:cs typeface="Arial"/>
                <a:sym typeface="Arial"/>
              </a:defRPr>
            </a:lvl7pPr>
            <a:lvl8pPr marL="3657600" marR="0" lvl="7" indent="-387350" algn="l" rtl="0">
              <a:lnSpc>
                <a:spcPct val="115000"/>
              </a:lnSpc>
              <a:spcBef>
                <a:spcPts val="0"/>
              </a:spcBef>
              <a:spcAft>
                <a:spcPts val="0"/>
              </a:spcAft>
              <a:buClr>
                <a:schemeClr val="dk2"/>
              </a:buClr>
              <a:buSzPts val="2500"/>
              <a:buFont typeface="Arial"/>
              <a:buChar char="○"/>
              <a:defRPr sz="2500" b="0" i="0" u="none" strike="noStrike" cap="none">
                <a:solidFill>
                  <a:schemeClr val="dk2"/>
                </a:solidFill>
                <a:latin typeface="Arial"/>
                <a:ea typeface="Arial"/>
                <a:cs typeface="Arial"/>
                <a:sym typeface="Arial"/>
              </a:defRPr>
            </a:lvl8pPr>
            <a:lvl9pPr marL="4114800" marR="0" lvl="8" indent="-387350" algn="l" rtl="0">
              <a:lnSpc>
                <a:spcPct val="115000"/>
              </a:lnSpc>
              <a:spcBef>
                <a:spcPts val="0"/>
              </a:spcBef>
              <a:spcAft>
                <a:spcPts val="0"/>
              </a:spcAft>
              <a:buClr>
                <a:schemeClr val="dk2"/>
              </a:buClr>
              <a:buSzPts val="2500"/>
              <a:buFont typeface="Arial"/>
              <a:buChar char="■"/>
              <a:defRPr sz="2500" b="0" i="0" u="none" strike="noStrike" cap="none">
                <a:solidFill>
                  <a:schemeClr val="dk2"/>
                </a:solidFill>
                <a:latin typeface="Arial"/>
                <a:ea typeface="Arial"/>
                <a:cs typeface="Arial"/>
                <a:sym typeface="Arial"/>
              </a:defRPr>
            </a:lvl9pPr>
          </a:lstStyle>
          <a:p>
            <a:endParaRPr/>
          </a:p>
        </p:txBody>
      </p:sp>
      <p:sp>
        <p:nvSpPr>
          <p:cNvPr id="8" name="Google Shape;8;p22"/>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49803"/>
              </a:srgbClr>
            </a:outerShdw>
          </a:effectLst>
        </p:spPr>
        <p:txBody>
          <a:bodyPr spcFirstLastPara="1" wrap="square" lIns="164125" tIns="164125" rIns="164125" bIns="164125" anchor="ctr" anchorCtr="0">
            <a:normAutofit/>
          </a:bodyPr>
          <a:lstStyle/>
          <a:p>
            <a:pPr marL="0" lvl="0" indent="0" algn="ctr" rtl="0">
              <a:lnSpc>
                <a:spcPct val="100000"/>
              </a:lnSpc>
              <a:spcBef>
                <a:spcPts val="0"/>
              </a:spcBef>
              <a:spcAft>
                <a:spcPts val="0"/>
              </a:spcAft>
              <a:buSzPts val="9300"/>
              <a:buNone/>
            </a:pPr>
            <a:r>
              <a:rPr lang="fr" sz="6000" b="1"/>
              <a:t>TARGET FOLDER</a:t>
            </a:r>
            <a:endParaRPr sz="4000"/>
          </a:p>
          <a:p>
            <a:pPr marL="0" lvl="0" indent="0" algn="ctr" rtl="0">
              <a:lnSpc>
                <a:spcPct val="100000"/>
              </a:lnSpc>
              <a:spcBef>
                <a:spcPts val="0"/>
              </a:spcBef>
              <a:spcAft>
                <a:spcPts val="0"/>
              </a:spcAft>
              <a:buSzPts val="9300"/>
              <a:buNone/>
            </a:pPr>
            <a:endParaRPr sz="4000"/>
          </a:p>
          <a:p>
            <a:pPr marL="0" lvl="0" indent="0" algn="ctr" rtl="0">
              <a:lnSpc>
                <a:spcPct val="100000"/>
              </a:lnSpc>
              <a:spcBef>
                <a:spcPts val="0"/>
              </a:spcBef>
              <a:spcAft>
                <a:spcPts val="0"/>
              </a:spcAft>
              <a:buSzPts val="9300"/>
              <a:buNone/>
            </a:pPr>
            <a:r>
              <a:rPr lang="fr" sz="4000"/>
              <a:t>SRNTGT095</a:t>
            </a:r>
            <a:endParaRPr sz="4000"/>
          </a:p>
          <a:p>
            <a:pPr marL="0" lvl="0" indent="0" algn="ctr" rtl="0">
              <a:lnSpc>
                <a:spcPct val="100000"/>
              </a:lnSpc>
              <a:spcBef>
                <a:spcPts val="0"/>
              </a:spcBef>
              <a:spcAft>
                <a:spcPts val="0"/>
              </a:spcAft>
              <a:buSzPts val="9300"/>
              <a:buNone/>
            </a:pPr>
            <a:endParaRPr sz="4000"/>
          </a:p>
          <a:p>
            <a:pPr marL="0" lvl="0" indent="0" algn="ctr" rtl="0">
              <a:lnSpc>
                <a:spcPct val="100000"/>
              </a:lnSpc>
              <a:spcBef>
                <a:spcPts val="0"/>
              </a:spcBef>
              <a:spcAft>
                <a:spcPts val="0"/>
              </a:spcAft>
              <a:buSzPts val="9300"/>
              <a:buNone/>
            </a:pPr>
            <a:r>
              <a:rPr lang="fr" sz="4000"/>
              <a:t>Apatity Rocket Fuel Factory, SRN</a:t>
            </a:r>
            <a:endParaRPr sz="4000"/>
          </a:p>
        </p:txBody>
      </p:sp>
      <p:sp>
        <p:nvSpPr>
          <p:cNvPr id="55" name="Google Shape;55;p1"/>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FF0000"/>
                </a:solidFill>
                <a:latin typeface="Arial"/>
                <a:ea typeface="Arial"/>
                <a:cs typeface="Arial"/>
                <a:sym typeface="Arial"/>
              </a:rPr>
              <a:t>OPAC CLASSIFIED</a:t>
            </a:r>
            <a:endParaRPr/>
          </a:p>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FF0000"/>
                </a:solidFill>
                <a:latin typeface="Arial"/>
                <a:ea typeface="Arial"/>
                <a:cs typeface="Arial"/>
                <a:sym typeface="Arial"/>
              </a:rPr>
              <a:t> REL TO CJTF-23</a:t>
            </a:r>
            <a:endParaRPr sz="1400" b="1" i="0" u="none" strike="noStrike" cap="none">
              <a:solidFill>
                <a:srgbClr val="FF0000"/>
              </a:solidFill>
              <a:latin typeface="Arial"/>
              <a:ea typeface="Arial"/>
              <a:cs typeface="Arial"/>
              <a:sym typeface="Arial"/>
            </a:endParaRPr>
          </a:p>
        </p:txBody>
      </p:sp>
      <p:sp>
        <p:nvSpPr>
          <p:cNvPr id="56" name="Google Shape;56;p1"/>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FF0000"/>
                </a:solidFill>
                <a:latin typeface="Arial"/>
                <a:ea typeface="Arial"/>
                <a:cs typeface="Arial"/>
                <a:sym typeface="Arial"/>
              </a:rPr>
              <a:t>OPAC CLASSIFIED</a:t>
            </a:r>
            <a:endParaRPr/>
          </a:p>
          <a:p>
            <a:pPr marL="0" marR="0" lvl="0" indent="0" algn="ctr" rtl="0">
              <a:lnSpc>
                <a:spcPct val="100000"/>
              </a:lnSpc>
              <a:spcBef>
                <a:spcPts val="0"/>
              </a:spcBef>
              <a:spcAft>
                <a:spcPts val="0"/>
              </a:spcAft>
              <a:buNone/>
            </a:pPr>
            <a:r>
              <a:rPr lang="fr" sz="1400" b="1" i="0" u="none" strike="noStrike" cap="none">
                <a:solidFill>
                  <a:srgbClr val="FF0000"/>
                </a:solidFill>
                <a:latin typeface="Arial"/>
                <a:ea typeface="Arial"/>
                <a:cs typeface="Arial"/>
                <a:sym typeface="Arial"/>
              </a:rPr>
              <a:t> REL TO CJTF-23</a:t>
            </a:r>
            <a:endParaRPr sz="1400" b="1" i="0" u="none" strike="noStrike" cap="none">
              <a:solidFill>
                <a:srgbClr val="FF0000"/>
              </a:solidFill>
              <a:latin typeface="Arial"/>
              <a:ea typeface="Arial"/>
              <a:cs typeface="Arial"/>
              <a:sym typeface="Arial"/>
            </a:endParaRPr>
          </a:p>
        </p:txBody>
      </p:sp>
      <p:pic>
        <p:nvPicPr>
          <p:cNvPr id="57" name="Google Shape;57;p1" descr="D:\GIT PROJECTS\OPAT-background\Virtual Intelligence Service only logo.PNG"/>
          <p:cNvPicPr preferRelativeResize="0"/>
          <p:nvPr/>
        </p:nvPicPr>
        <p:blipFill rotWithShape="1">
          <a:blip r:embed="rId3">
            <a:alphaModFix/>
          </a:blip>
          <a:srcRect/>
          <a:stretch/>
        </p:blipFill>
        <p:spPr>
          <a:xfrm>
            <a:off x="0" y="0"/>
            <a:ext cx="2225675" cy="1958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19"/>
        <p:cNvGrpSpPr/>
        <p:nvPr/>
      </p:nvGrpSpPr>
      <p:grpSpPr>
        <a:xfrm>
          <a:off x="0" y="0"/>
          <a:ext cx="0" cy="0"/>
          <a:chOff x="0" y="0"/>
          <a:chExt cx="0" cy="0"/>
        </a:xfrm>
      </p:grpSpPr>
      <p:graphicFrame>
        <p:nvGraphicFramePr>
          <p:cNvPr id="220" name="Google Shape;220;p10"/>
          <p:cNvGraphicFramePr/>
          <p:nvPr/>
        </p:nvGraphicFramePr>
        <p:xfrm>
          <a:off x="0" y="0"/>
          <a:ext cx="15120000" cy="10696525"/>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u="none" strike="noStrike" cap="none"/>
                        <a:t>[FACILITY NAME, COUNTRY CODE]</a:t>
                      </a:r>
                      <a:endParaRPr sz="2000" b="1" u="none" strike="noStrike" cap="none"/>
                    </a:p>
                    <a:p>
                      <a:pPr marL="0" marR="0" lvl="0" indent="0" algn="l" rtl="0">
                        <a:lnSpc>
                          <a:spcPct val="100000"/>
                        </a:lnSpc>
                        <a:spcBef>
                          <a:spcPts val="0"/>
                        </a:spcBef>
                        <a:spcAft>
                          <a:spcPts val="0"/>
                        </a:spcAft>
                        <a:buClr>
                          <a:srgbClr val="000000"/>
                        </a:buClr>
                        <a:buSzPts val="2000"/>
                        <a:buFont typeface="Arial"/>
                        <a:buNone/>
                      </a:pPr>
                      <a:r>
                        <a:rPr lang="fr" sz="2000" b="1" u="none" strike="noStrike" cap="none"/>
                        <a:t>COLLOCATED FACILITY GRAPHIC</a:t>
                      </a:r>
                      <a:r>
                        <a:rPr lang="fr" sz="2000" b="1" u="none" strike="noStrike" cap="none">
                          <a:solidFill>
                            <a:schemeClr val="dk1"/>
                          </a:solidFill>
                        </a:rPr>
                        <a:t> [X]</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[CLASSIFICATION]</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[DISSEMINATION CONTROLS]</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07950">
                <a:tc vMerge="1">
                  <a:txBody>
                    <a:bodyPr/>
                    <a:lstStyle/>
                    <a:p>
                      <a:endParaRPr lang="nb-NO"/>
                    </a:p>
                  </a:txBody>
                  <a:tcPr/>
                </a:tc>
                <a:tc>
                  <a:txBody>
                    <a:bodyPr/>
                    <a:lstStyle/>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BE: [XXXXXXX]  CATCODE: XX</a:t>
                      </a:r>
                      <a:endParaRPr sz="1500" b="1" u="none" strike="noStrike" cap="none">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MIDB GEO: [DDMM.MMM (N/S)] [DDDMM.MMM(E/W)]</a:t>
                      </a:r>
                      <a:endParaRPr sz="1500" b="1" u="none" strike="noStrike" cap="none">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ICOD: [DDMMMYYYY] DOI:[DDMMMYYYY]</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[YYYYMMDD] (+50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796125">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sp>
        <p:nvSpPr>
          <p:cNvPr id="221" name="Google Shape;221;p1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FF0000"/>
                </a:solidFill>
                <a:latin typeface="Arial"/>
                <a:ea typeface="Arial"/>
                <a:cs typeface="Arial"/>
                <a:sym typeface="Arial"/>
              </a:rPr>
              <a:t>[CLASSIFICATION]</a:t>
            </a:r>
            <a:endParaRPr sz="1400" b="1" i="0" u="none" strike="noStrike" cap="none">
              <a:solidFill>
                <a:srgbClr val="FF0000"/>
              </a:solidFill>
              <a:latin typeface="Arial"/>
              <a:ea typeface="Arial"/>
              <a:cs typeface="Arial"/>
              <a:sym typeface="Arial"/>
            </a:endParaRPr>
          </a:p>
        </p:txBody>
      </p:sp>
      <p:sp>
        <p:nvSpPr>
          <p:cNvPr id="222" name="Google Shape;222;p10"/>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[CLASSIFICATION]</a:t>
            </a:r>
            <a:endParaRPr sz="14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 [DISSEMINATION CONTROLS]</a:t>
            </a:r>
            <a:endParaRPr sz="1400" b="1" i="0" u="none" strike="noStrike" cap="none">
              <a:solidFill>
                <a:srgbClr val="000000"/>
              </a:solidFill>
              <a:latin typeface="Arial"/>
              <a:ea typeface="Arial"/>
              <a:cs typeface="Arial"/>
              <a:sym typeface="Arial"/>
            </a:endParaRPr>
          </a:p>
        </p:txBody>
      </p:sp>
      <p:sp>
        <p:nvSpPr>
          <p:cNvPr id="223" name="Google Shape;223;p10"/>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sm" len="sm"/>
            <a:tailEnd type="none" w="sm" len="sm"/>
          </a:ln>
        </p:spPr>
      </p:sp>
      <p:sp>
        <p:nvSpPr>
          <p:cNvPr id="224" name="Google Shape;224;p10"/>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sm" len="sm"/>
            <a:tailEnd type="none" w="sm" len="sm"/>
          </a:ln>
        </p:spPr>
      </p:sp>
      <p:sp>
        <p:nvSpPr>
          <p:cNvPr id="225" name="Google Shape;225;p10"/>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sm" len="sm"/>
            <a:tailEnd type="none" w="sm" len="sm"/>
          </a:ln>
        </p:spPr>
      </p:sp>
      <p:grpSp>
        <p:nvGrpSpPr>
          <p:cNvPr id="226" name="Google Shape;226;p10"/>
          <p:cNvGrpSpPr/>
          <p:nvPr/>
        </p:nvGrpSpPr>
        <p:grpSpPr>
          <a:xfrm>
            <a:off x="2875975" y="3530000"/>
            <a:ext cx="2533050" cy="1733100"/>
            <a:chOff x="4206025" y="5185225"/>
            <a:chExt cx="2533050" cy="1733100"/>
          </a:xfrm>
        </p:grpSpPr>
        <p:sp>
          <p:nvSpPr>
            <p:cNvPr id="227" name="Google Shape;227;p10"/>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FACILITY NAME</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XXXXXXX</a:t>
              </a:r>
              <a:endParaRPr sz="1400" b="1" i="0" u="none" strike="noStrike" cap="none">
                <a:solidFill>
                  <a:schemeClr val="dk1"/>
                </a:solidFill>
                <a:latin typeface="Arial"/>
                <a:ea typeface="Arial"/>
                <a:cs typeface="Arial"/>
                <a:sym typeface="Arial"/>
              </a:endParaRPr>
            </a:p>
          </p:txBody>
        </p:sp>
        <p:cxnSp>
          <p:nvCxnSpPr>
            <p:cNvPr id="228" name="Google Shape;228;p10"/>
            <p:cNvCxnSpPr>
              <a:stCxn id="227" idx="2"/>
            </p:cNvCxnSpPr>
            <p:nvPr/>
          </p:nvCxnSpPr>
          <p:spPr>
            <a:xfrm>
              <a:off x="5269375" y="5687425"/>
              <a:ext cx="1469700" cy="1230900"/>
            </a:xfrm>
            <a:prstGeom prst="straightConnector1">
              <a:avLst/>
            </a:prstGeom>
            <a:noFill/>
            <a:ln w="19050" cap="flat" cmpd="sng">
              <a:solidFill>
                <a:srgbClr val="000000"/>
              </a:solidFill>
              <a:prstDash val="solid"/>
              <a:round/>
              <a:headEnd type="none" w="sm" len="sm"/>
              <a:tailEnd type="none" w="sm" len="sm"/>
            </a:ln>
          </p:spPr>
        </p:cxnSp>
      </p:grpSp>
      <p:grpSp>
        <p:nvGrpSpPr>
          <p:cNvPr id="229" name="Google Shape;229;p10"/>
          <p:cNvGrpSpPr/>
          <p:nvPr/>
        </p:nvGrpSpPr>
        <p:grpSpPr>
          <a:xfrm>
            <a:off x="2984625" y="7317825"/>
            <a:ext cx="3765900" cy="502200"/>
            <a:chOff x="4162275" y="4096250"/>
            <a:chExt cx="3765900" cy="502200"/>
          </a:xfrm>
        </p:grpSpPr>
        <p:sp>
          <p:nvSpPr>
            <p:cNvPr id="230" name="Google Shape;230;p10"/>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FACILITY NAME</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XXXXXXX</a:t>
              </a:r>
              <a:endParaRPr sz="1400" b="1" i="0" u="none" strike="noStrike" cap="none">
                <a:solidFill>
                  <a:schemeClr val="dk1"/>
                </a:solidFill>
                <a:latin typeface="Arial"/>
                <a:ea typeface="Arial"/>
                <a:cs typeface="Arial"/>
                <a:sym typeface="Arial"/>
              </a:endParaRPr>
            </a:p>
          </p:txBody>
        </p:sp>
        <p:cxnSp>
          <p:nvCxnSpPr>
            <p:cNvPr id="231" name="Google Shape;231;p10"/>
            <p:cNvCxnSpPr>
              <a:stCxn id="230"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sm" len="sm"/>
              <a:tailEnd type="none" w="sm" len="sm"/>
            </a:ln>
          </p:spPr>
        </p:cxnSp>
      </p:grpSp>
      <p:sp>
        <p:nvSpPr>
          <p:cNvPr id="232" name="Google Shape;232;p10"/>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457200" algn="l"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INSTALLATION OUTLINE</a:t>
            </a:r>
            <a:endParaRPr sz="1400" b="1" i="0" u="none" strike="noStrike" cap="none">
              <a:solidFill>
                <a:srgbClr val="000000"/>
              </a:solidFill>
              <a:latin typeface="Arial"/>
              <a:ea typeface="Arial"/>
              <a:cs typeface="Arial"/>
              <a:sym typeface="Arial"/>
            </a:endParaRPr>
          </a:p>
          <a:p>
            <a:pPr marL="0" marR="0" lvl="0" indent="457200" algn="l"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FACILITY OUTLINE</a:t>
            </a:r>
            <a:endParaRPr sz="1400" b="1" i="0" u="none" strike="noStrike" cap="none">
              <a:solidFill>
                <a:srgbClr val="000000"/>
              </a:solidFill>
              <a:latin typeface="Arial"/>
              <a:ea typeface="Arial"/>
              <a:cs typeface="Arial"/>
              <a:sym typeface="Arial"/>
            </a:endParaRPr>
          </a:p>
        </p:txBody>
      </p:sp>
      <p:cxnSp>
        <p:nvCxnSpPr>
          <p:cNvPr id="233" name="Google Shape;233;p10"/>
          <p:cNvCxnSpPr/>
          <p:nvPr/>
        </p:nvCxnSpPr>
        <p:spPr>
          <a:xfrm>
            <a:off x="12038150" y="10346023"/>
            <a:ext cx="360000" cy="3600"/>
          </a:xfrm>
          <a:prstGeom prst="straightConnector1">
            <a:avLst/>
          </a:prstGeom>
          <a:noFill/>
          <a:ln w="28575" cap="flat" cmpd="sng">
            <a:solidFill>
              <a:schemeClr val="accent6"/>
            </a:solidFill>
            <a:prstDash val="solid"/>
            <a:round/>
            <a:headEnd type="none" w="sm" len="sm"/>
            <a:tailEnd type="none" w="sm" len="sm"/>
          </a:ln>
        </p:spPr>
      </p:cxnSp>
      <p:cxnSp>
        <p:nvCxnSpPr>
          <p:cNvPr id="234" name="Google Shape;234;p10"/>
          <p:cNvCxnSpPr/>
          <p:nvPr/>
        </p:nvCxnSpPr>
        <p:spPr>
          <a:xfrm>
            <a:off x="12038150" y="10554896"/>
            <a:ext cx="360000" cy="3600"/>
          </a:xfrm>
          <a:prstGeom prst="straightConnector1">
            <a:avLst/>
          </a:prstGeom>
          <a:noFill/>
          <a:ln w="28575" cap="flat" cmpd="sng">
            <a:solidFill>
              <a:srgbClr val="9E9E9E"/>
            </a:solidFill>
            <a:prstDash val="solid"/>
            <a:round/>
            <a:headEnd type="none" w="sm" len="sm"/>
            <a:tailEnd type="none" w="sm" len="sm"/>
          </a:ln>
        </p:spPr>
      </p:cxnSp>
      <p:pic>
        <p:nvPicPr>
          <p:cNvPr id="235" name="Google Shape;235;p10">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grpSp>
        <p:nvGrpSpPr>
          <p:cNvPr id="236" name="Google Shape;236;p10"/>
          <p:cNvGrpSpPr/>
          <p:nvPr/>
        </p:nvGrpSpPr>
        <p:grpSpPr>
          <a:xfrm>
            <a:off x="14082163" y="2146524"/>
            <a:ext cx="559046" cy="692832"/>
            <a:chOff x="15526400" y="3343535"/>
            <a:chExt cx="1172983" cy="1324523"/>
          </a:xfrm>
        </p:grpSpPr>
        <p:sp>
          <p:nvSpPr>
            <p:cNvPr id="237" name="Google Shape;237;p10"/>
            <p:cNvSpPr/>
            <p:nvPr/>
          </p:nvSpPr>
          <p:spPr>
            <a:xfrm>
              <a:off x="15526400" y="3343535"/>
              <a:ext cx="1172983" cy="1324523"/>
            </a:xfrm>
            <a:custGeom>
              <a:avLst/>
              <a:gdLst/>
              <a:ahLst/>
              <a:cxnLst/>
              <a:rect l="l" t="t" r="r" b="b"/>
              <a:pathLst>
                <a:path w="1172983" h="1324524" extrusionOk="0">
                  <a:moveTo>
                    <a:pt x="599342" y="0"/>
                  </a:moveTo>
                  <a:lnTo>
                    <a:pt x="0" y="1316244"/>
                  </a:lnTo>
                  <a:lnTo>
                    <a:pt x="574507" y="993495"/>
                  </a:lnTo>
                  <a:lnTo>
                    <a:pt x="1172983" y="1324524"/>
                  </a:lnTo>
                  <a:lnTo>
                    <a:pt x="599342" y="0"/>
                  </a:lnTo>
                  <a:close/>
                </a:path>
              </a:pathLst>
            </a:cu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38" name="Google Shape;238;p10"/>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fr" sz="2400" b="1" i="0" u="none" strike="noStrike" cap="none">
                  <a:solidFill>
                    <a:srgbClr val="000000"/>
                  </a:solidFill>
                  <a:latin typeface="Arial"/>
                  <a:ea typeface="Arial"/>
                  <a:cs typeface="Arial"/>
                  <a:sym typeface="Arial"/>
                </a:rPr>
                <a:t>N</a:t>
              </a:r>
              <a:endParaRPr sz="2400" b="1" i="0" u="none" strike="noStrike" cap="none">
                <a:solidFill>
                  <a:srgbClr val="000000"/>
                </a:solidFill>
                <a:latin typeface="Arial"/>
                <a:ea typeface="Arial"/>
                <a:cs typeface="Arial"/>
                <a:sym typeface="Arial"/>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2"/>
        <p:cNvGrpSpPr/>
        <p:nvPr/>
      </p:nvGrpSpPr>
      <p:grpSpPr>
        <a:xfrm>
          <a:off x="0" y="0"/>
          <a:ext cx="0" cy="0"/>
          <a:chOff x="0" y="0"/>
          <a:chExt cx="0" cy="0"/>
        </a:xfrm>
      </p:grpSpPr>
      <p:graphicFrame>
        <p:nvGraphicFramePr>
          <p:cNvPr id="243" name="Google Shape;243;p11"/>
          <p:cNvGraphicFramePr/>
          <p:nvPr/>
        </p:nvGraphicFramePr>
        <p:xfrm>
          <a:off x="0" y="0"/>
          <a:ext cx="15120000" cy="10755900"/>
        </p:xfrm>
        <a:graphic>
          <a:graphicData uri="http://schemas.openxmlformats.org/drawingml/2006/table">
            <a:tbl>
              <a:tblPr>
                <a:noFill/>
                <a:tableStyleId>{4B55F3E9-815D-41AB-BC1A-2BB0285B105E}</a:tableStyleId>
              </a:tblPr>
              <a:tblGrid>
                <a:gridCol w="2459475"/>
                <a:gridCol w="6659175"/>
                <a:gridCol w="2243000"/>
                <a:gridCol w="3758350"/>
              </a:tblGrid>
              <a:tr h="728550">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u="none" strike="noStrike" cap="none"/>
                        <a:t>[INSTALLATION NAME, COUNTRY CODE]</a:t>
                      </a:r>
                      <a:endParaRPr sz="2000" b="1" u="none" strike="noStrike" cap="none"/>
                    </a:p>
                    <a:p>
                      <a:pPr marL="0" marR="0" lvl="0" indent="0" algn="l" rtl="0">
                        <a:lnSpc>
                          <a:spcPct val="100000"/>
                        </a:lnSpc>
                        <a:spcBef>
                          <a:spcPts val="0"/>
                        </a:spcBef>
                        <a:spcAft>
                          <a:spcPts val="0"/>
                        </a:spcAft>
                        <a:buClr>
                          <a:srgbClr val="000000"/>
                        </a:buClr>
                        <a:buSzPts val="2000"/>
                        <a:buFont typeface="Arial"/>
                        <a:buNone/>
                      </a:pPr>
                      <a:r>
                        <a:rPr lang="fr" sz="2000" b="1" u="none" strike="noStrike" cap="none"/>
                        <a:t>INSTALLATION OUTLINE GRAPHIC [X]</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[CLASSIFICATION]</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[DISSEMINATION CONTROLS]</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14600">
                <a:tc vMerge="1">
                  <a:txBody>
                    <a:bodyPr/>
                    <a:lstStyle/>
                    <a:p>
                      <a:endParaRPr lang="nb-NO"/>
                    </a:p>
                  </a:txBody>
                  <a:tcPr/>
                </a:tc>
                <a:tc>
                  <a:txBody>
                    <a:bodyPr/>
                    <a:lstStyle/>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BE: [XXXXXXX]  CATCODE: XX</a:t>
                      </a:r>
                      <a:endParaRPr sz="1500" b="1" u="none" strike="noStrike" cap="none">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MIDB GEO: [DDMM.MMM (N/S)] [DDDMM.MMM(E/W)]</a:t>
                      </a:r>
                      <a:endParaRPr sz="1500" b="1" u="none" strike="noStrike" cap="none">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ICOD: [DDMMMYYYY] DOI:[DDMMMYYYY]</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[YYYYMMDD] (+50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848850">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sp>
        <p:nvSpPr>
          <p:cNvPr id="244" name="Google Shape;244;p11"/>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sm" len="sm"/>
            <a:tailEnd type="none" w="sm" len="sm"/>
          </a:ln>
        </p:spPr>
      </p:sp>
      <p:sp>
        <p:nvSpPr>
          <p:cNvPr id="245" name="Google Shape;245;p11"/>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[CLASSIFICATION]</a:t>
            </a:r>
            <a:endParaRPr sz="14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 [DISSEMINATION CONTROLS]</a:t>
            </a:r>
            <a:endParaRPr sz="1400" b="1" i="0" u="none" strike="noStrike" cap="none">
              <a:solidFill>
                <a:srgbClr val="000000"/>
              </a:solidFill>
              <a:latin typeface="Arial"/>
              <a:ea typeface="Arial"/>
              <a:cs typeface="Arial"/>
              <a:sym typeface="Arial"/>
            </a:endParaRPr>
          </a:p>
        </p:txBody>
      </p:sp>
      <p:sp>
        <p:nvSpPr>
          <p:cNvPr id="246" name="Google Shape;246;p1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FF0000"/>
                </a:solidFill>
                <a:latin typeface="Arial"/>
                <a:ea typeface="Arial"/>
                <a:cs typeface="Arial"/>
                <a:sym typeface="Arial"/>
              </a:rPr>
              <a:t>[CLASSIFICATION]</a:t>
            </a:r>
            <a:endParaRPr sz="1400" b="1" i="0" u="none" strike="noStrike" cap="none">
              <a:solidFill>
                <a:srgbClr val="FF0000"/>
              </a:solidFill>
              <a:latin typeface="Arial"/>
              <a:ea typeface="Arial"/>
              <a:cs typeface="Arial"/>
              <a:sym typeface="Arial"/>
            </a:endParaRPr>
          </a:p>
        </p:txBody>
      </p:sp>
      <p:pic>
        <p:nvPicPr>
          <p:cNvPr id="247" name="Google Shape;247;p11">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grpSp>
        <p:nvGrpSpPr>
          <p:cNvPr id="248" name="Google Shape;248;p11"/>
          <p:cNvGrpSpPr/>
          <p:nvPr/>
        </p:nvGrpSpPr>
        <p:grpSpPr>
          <a:xfrm>
            <a:off x="14082163" y="2146524"/>
            <a:ext cx="559046" cy="692832"/>
            <a:chOff x="15526400" y="3343535"/>
            <a:chExt cx="1172983" cy="1324523"/>
          </a:xfrm>
        </p:grpSpPr>
        <p:sp>
          <p:nvSpPr>
            <p:cNvPr id="249" name="Google Shape;249;p11"/>
            <p:cNvSpPr/>
            <p:nvPr/>
          </p:nvSpPr>
          <p:spPr>
            <a:xfrm>
              <a:off x="15526400" y="3343535"/>
              <a:ext cx="1172983" cy="1324523"/>
            </a:xfrm>
            <a:custGeom>
              <a:avLst/>
              <a:gdLst/>
              <a:ahLst/>
              <a:cxnLst/>
              <a:rect l="l" t="t" r="r" b="b"/>
              <a:pathLst>
                <a:path w="1172983" h="1324524" extrusionOk="0">
                  <a:moveTo>
                    <a:pt x="599342" y="0"/>
                  </a:moveTo>
                  <a:lnTo>
                    <a:pt x="0" y="1316244"/>
                  </a:lnTo>
                  <a:lnTo>
                    <a:pt x="574507" y="993495"/>
                  </a:lnTo>
                  <a:lnTo>
                    <a:pt x="1172983" y="1324524"/>
                  </a:lnTo>
                  <a:lnTo>
                    <a:pt x="599342" y="0"/>
                  </a:lnTo>
                  <a:close/>
                </a:path>
              </a:pathLst>
            </a:cu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50" name="Google Shape;250;p11"/>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fr" sz="2400" b="1" i="0" u="none" strike="noStrike" cap="none">
                  <a:solidFill>
                    <a:srgbClr val="000000"/>
                  </a:solidFill>
                  <a:latin typeface="Arial"/>
                  <a:ea typeface="Arial"/>
                  <a:cs typeface="Arial"/>
                  <a:sym typeface="Arial"/>
                </a:rPr>
                <a:t>N</a:t>
              </a:r>
              <a:endParaRPr sz="2400" b="1" i="0" u="none" strike="noStrike" cap="none">
                <a:solidFill>
                  <a:srgbClr val="000000"/>
                </a:solidFill>
                <a:latin typeface="Arial"/>
                <a:ea typeface="Arial"/>
                <a:cs typeface="Arial"/>
                <a:sym typeface="Aria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54"/>
        <p:cNvGrpSpPr/>
        <p:nvPr/>
      </p:nvGrpSpPr>
      <p:grpSpPr>
        <a:xfrm>
          <a:off x="0" y="0"/>
          <a:ext cx="0" cy="0"/>
          <a:chOff x="0" y="0"/>
          <a:chExt cx="0" cy="0"/>
        </a:xfrm>
      </p:grpSpPr>
      <p:graphicFrame>
        <p:nvGraphicFramePr>
          <p:cNvPr id="255" name="Google Shape;255;p12"/>
          <p:cNvGraphicFramePr/>
          <p:nvPr/>
        </p:nvGraphicFramePr>
        <p:xfrm>
          <a:off x="0" y="0"/>
          <a:ext cx="15120000" cy="10696525"/>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u="none" strike="noStrike" cap="none"/>
                        <a:t>[FACILITY NAME, COUNTRY CODE]</a:t>
                      </a:r>
                      <a:endParaRPr sz="2000" b="1" u="none" strike="noStrike" cap="none"/>
                    </a:p>
                    <a:p>
                      <a:pPr marL="0" marR="0" lvl="0" indent="0" algn="l" rtl="0">
                        <a:lnSpc>
                          <a:spcPct val="100000"/>
                        </a:lnSpc>
                        <a:spcBef>
                          <a:spcPts val="0"/>
                        </a:spcBef>
                        <a:spcAft>
                          <a:spcPts val="0"/>
                        </a:spcAft>
                        <a:buClr>
                          <a:srgbClr val="000000"/>
                        </a:buClr>
                        <a:buSzPts val="2000"/>
                        <a:buFont typeface="Arial"/>
                        <a:buNone/>
                      </a:pPr>
                      <a:r>
                        <a:rPr lang="fr" sz="2000" b="1" u="none" strike="noStrike" cap="none"/>
                        <a:t>COLLOCATED FACILITY GRAPHIC [X]</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[CLASSIFICATION]</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[DISSEMINATION CONTROLS]</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07950">
                <a:tc vMerge="1">
                  <a:txBody>
                    <a:bodyPr/>
                    <a:lstStyle/>
                    <a:p>
                      <a:endParaRPr lang="nb-NO"/>
                    </a:p>
                  </a:txBody>
                  <a:tcPr/>
                </a:tc>
                <a:tc>
                  <a:txBody>
                    <a:bodyPr/>
                    <a:lstStyle/>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BE: [XXXXXXX]  CATCODE: XX</a:t>
                      </a:r>
                      <a:endParaRPr sz="1500" b="1" u="none" strike="noStrike" cap="none">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MIDB GEO: [DDMM.MMM (N/S)] [DDDMM.MMM(E/W)]</a:t>
                      </a:r>
                      <a:endParaRPr sz="1500" b="1" u="none" strike="noStrike" cap="none">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ICOD: [DDMMMYYYY] DOI:[DDMMMYYYY]</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[YYYYMMDD] (+50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796125">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grpSp>
        <p:nvGrpSpPr>
          <p:cNvPr id="256" name="Google Shape;256;p12"/>
          <p:cNvGrpSpPr/>
          <p:nvPr/>
        </p:nvGrpSpPr>
        <p:grpSpPr>
          <a:xfrm>
            <a:off x="2731650" y="3637400"/>
            <a:ext cx="3315750" cy="2171100"/>
            <a:chOff x="3452100" y="4683025"/>
            <a:chExt cx="3315750" cy="2171100"/>
          </a:xfrm>
        </p:grpSpPr>
        <p:sp>
          <p:nvSpPr>
            <p:cNvPr id="257" name="Google Shape;257;p12"/>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FACILITY NAME</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XXXXCDXXXX/CDX01</a:t>
              </a:r>
              <a:endParaRPr sz="1400" b="1" i="0" u="none" strike="noStrike" cap="none">
                <a:solidFill>
                  <a:schemeClr val="dk1"/>
                </a:solidFill>
                <a:latin typeface="Arial"/>
                <a:ea typeface="Arial"/>
                <a:cs typeface="Arial"/>
                <a:sym typeface="Arial"/>
              </a:endParaRPr>
            </a:p>
          </p:txBody>
        </p:sp>
        <p:cxnSp>
          <p:nvCxnSpPr>
            <p:cNvPr id="258" name="Google Shape;258;p12"/>
            <p:cNvCxnSpPr>
              <a:stCxn id="257" idx="2"/>
            </p:cNvCxnSpPr>
            <p:nvPr/>
          </p:nvCxnSpPr>
          <p:spPr>
            <a:xfrm>
              <a:off x="4515450" y="5185225"/>
              <a:ext cx="2252400" cy="1668900"/>
            </a:xfrm>
            <a:prstGeom prst="straightConnector1">
              <a:avLst/>
            </a:prstGeom>
            <a:noFill/>
            <a:ln w="19050" cap="flat" cmpd="sng">
              <a:solidFill>
                <a:srgbClr val="000000"/>
              </a:solidFill>
              <a:prstDash val="solid"/>
              <a:round/>
              <a:headEnd type="none" w="sm" len="sm"/>
              <a:tailEnd type="none" w="sm" len="sm"/>
            </a:ln>
          </p:spPr>
        </p:cxnSp>
      </p:grpSp>
      <p:sp>
        <p:nvSpPr>
          <p:cNvPr id="259" name="Google Shape;259;p12"/>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sm" len="sm"/>
            <a:tailEnd type="none" w="sm" len="sm"/>
          </a:ln>
        </p:spPr>
      </p:sp>
      <p:sp>
        <p:nvSpPr>
          <p:cNvPr id="260" name="Google Shape;260;p1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[CLASSIFICATION]</a:t>
            </a:r>
            <a:endParaRPr sz="14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 [DISSEMINATION CONTROLS]</a:t>
            </a:r>
            <a:endParaRPr sz="1400" b="1" i="0" u="none" strike="noStrike" cap="none">
              <a:solidFill>
                <a:srgbClr val="000000"/>
              </a:solidFill>
              <a:latin typeface="Arial"/>
              <a:ea typeface="Arial"/>
              <a:cs typeface="Arial"/>
              <a:sym typeface="Arial"/>
            </a:endParaRPr>
          </a:p>
        </p:txBody>
      </p:sp>
      <p:sp>
        <p:nvSpPr>
          <p:cNvPr id="261" name="Google Shape;261;p1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FF0000"/>
                </a:solidFill>
                <a:latin typeface="Arial"/>
                <a:ea typeface="Arial"/>
                <a:cs typeface="Arial"/>
                <a:sym typeface="Arial"/>
              </a:rPr>
              <a:t>[CLASSIFICATION]</a:t>
            </a:r>
            <a:endParaRPr sz="1400" b="1" i="0" u="none" strike="noStrike" cap="none">
              <a:solidFill>
                <a:srgbClr val="FF0000"/>
              </a:solidFill>
              <a:latin typeface="Arial"/>
              <a:ea typeface="Arial"/>
              <a:cs typeface="Arial"/>
              <a:sym typeface="Arial"/>
            </a:endParaRPr>
          </a:p>
        </p:txBody>
      </p:sp>
      <p:pic>
        <p:nvPicPr>
          <p:cNvPr id="262" name="Google Shape;262;p12">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grpSp>
        <p:nvGrpSpPr>
          <p:cNvPr id="263" name="Google Shape;263;p12"/>
          <p:cNvGrpSpPr/>
          <p:nvPr/>
        </p:nvGrpSpPr>
        <p:grpSpPr>
          <a:xfrm>
            <a:off x="14082163" y="2146524"/>
            <a:ext cx="559046" cy="692832"/>
            <a:chOff x="15526400" y="3343535"/>
            <a:chExt cx="1172983" cy="1324523"/>
          </a:xfrm>
        </p:grpSpPr>
        <p:sp>
          <p:nvSpPr>
            <p:cNvPr id="264" name="Google Shape;264;p12"/>
            <p:cNvSpPr/>
            <p:nvPr/>
          </p:nvSpPr>
          <p:spPr>
            <a:xfrm>
              <a:off x="15526400" y="3343535"/>
              <a:ext cx="1172983" cy="1324523"/>
            </a:xfrm>
            <a:custGeom>
              <a:avLst/>
              <a:gdLst/>
              <a:ahLst/>
              <a:cxnLst/>
              <a:rect l="l" t="t" r="r" b="b"/>
              <a:pathLst>
                <a:path w="1172983" h="1324524" extrusionOk="0">
                  <a:moveTo>
                    <a:pt x="599342" y="0"/>
                  </a:moveTo>
                  <a:lnTo>
                    <a:pt x="0" y="1316244"/>
                  </a:lnTo>
                  <a:lnTo>
                    <a:pt x="574507" y="993495"/>
                  </a:lnTo>
                  <a:lnTo>
                    <a:pt x="1172983" y="1324524"/>
                  </a:lnTo>
                  <a:lnTo>
                    <a:pt x="599342" y="0"/>
                  </a:lnTo>
                  <a:close/>
                </a:path>
              </a:pathLst>
            </a:cu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65" name="Google Shape;265;p12"/>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fr" sz="2400" b="1" i="0" u="none" strike="noStrike" cap="none">
                  <a:solidFill>
                    <a:srgbClr val="000000"/>
                  </a:solidFill>
                  <a:latin typeface="Arial"/>
                  <a:ea typeface="Arial"/>
                  <a:cs typeface="Arial"/>
                  <a:sym typeface="Arial"/>
                </a:rPr>
                <a:t>N</a:t>
              </a:r>
              <a:endParaRPr sz="2400" b="1" i="0" u="none" strike="noStrike" cap="none">
                <a:solidFill>
                  <a:srgbClr val="000000"/>
                </a:solidFill>
                <a:latin typeface="Arial"/>
                <a:ea typeface="Arial"/>
                <a:cs typeface="Arial"/>
                <a:sym typeface="Aria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69"/>
        <p:cNvGrpSpPr/>
        <p:nvPr/>
      </p:nvGrpSpPr>
      <p:grpSpPr>
        <a:xfrm>
          <a:off x="0" y="0"/>
          <a:ext cx="0" cy="0"/>
          <a:chOff x="0" y="0"/>
          <a:chExt cx="0" cy="0"/>
        </a:xfrm>
      </p:grpSpPr>
      <p:graphicFrame>
        <p:nvGraphicFramePr>
          <p:cNvPr id="270" name="Google Shape;270;p13"/>
          <p:cNvGraphicFramePr/>
          <p:nvPr/>
        </p:nvGraphicFramePr>
        <p:xfrm>
          <a:off x="0" y="0"/>
          <a:ext cx="15120000" cy="10696525"/>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u="none" strike="noStrike" cap="none"/>
                        <a:t>[FACILITY NAME, COUNTRY CODE]</a:t>
                      </a:r>
                      <a:endParaRPr sz="2000" b="1" u="none" strike="noStrike" cap="none"/>
                    </a:p>
                    <a:p>
                      <a:pPr marL="0" marR="0" lvl="0" indent="0" algn="l" rtl="0">
                        <a:lnSpc>
                          <a:spcPct val="100000"/>
                        </a:lnSpc>
                        <a:spcBef>
                          <a:spcPts val="0"/>
                        </a:spcBef>
                        <a:spcAft>
                          <a:spcPts val="0"/>
                        </a:spcAft>
                        <a:buClr>
                          <a:srgbClr val="000000"/>
                        </a:buClr>
                        <a:buSzPts val="2000"/>
                        <a:buFont typeface="Arial"/>
                        <a:buNone/>
                      </a:pPr>
                      <a:r>
                        <a:rPr lang="fr" sz="2000" b="1" u="none" strike="noStrike" cap="none"/>
                        <a:t>CRITICAL ELEMENT GRAPHIC [X]</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[CLASSIFICATION]</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[DISSEMINATION CONTROLS]</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07950">
                <a:tc vMerge="1">
                  <a:txBody>
                    <a:bodyPr/>
                    <a:lstStyle/>
                    <a:p>
                      <a:endParaRPr lang="nb-NO"/>
                    </a:p>
                  </a:txBody>
                  <a:tcPr/>
                </a:tc>
                <a:tc>
                  <a:txBody>
                    <a:bodyPr/>
                    <a:lstStyle/>
                    <a:p>
                      <a:pPr marL="0" marR="0" lvl="0" indent="0" algn="l" rtl="0">
                        <a:lnSpc>
                          <a:spcPct val="100000"/>
                        </a:lnSpc>
                        <a:spcBef>
                          <a:spcPts val="0"/>
                        </a:spcBef>
                        <a:spcAft>
                          <a:spcPts val="0"/>
                        </a:spcAft>
                        <a:buClr>
                          <a:srgbClr val="000000"/>
                        </a:buClr>
                        <a:buSzPts val="1500"/>
                        <a:buFont typeface="Arial"/>
                        <a:buNone/>
                      </a:pPr>
                      <a:r>
                        <a:rPr lang="fr" sz="1500" b="1" u="none" strike="noStrike" cap="none">
                          <a:solidFill>
                            <a:schemeClr val="dk1"/>
                          </a:solidFill>
                        </a:rPr>
                        <a:t>BE: [XXXXXXX]  CATCODE: XX</a:t>
                      </a:r>
                      <a:endParaRPr sz="1500" b="1" u="none" strike="noStrike" cap="none">
                        <a:solidFill>
                          <a:schemeClr val="dk1"/>
                        </a:solidFill>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solidFill>
                            <a:schemeClr val="dk1"/>
                          </a:solidFill>
                        </a:rPr>
                        <a:t>MIDB GEO: [DDMM.MMM (N/S)] [DDDMM.MMM(E/W)]</a:t>
                      </a:r>
                      <a:endParaRPr sz="1500" b="1" u="none" strike="noStrike" cap="none">
                        <a:solidFill>
                          <a:schemeClr val="dk1"/>
                        </a:solidFill>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solidFill>
                            <a:schemeClr val="dk1"/>
                          </a:solidFill>
                        </a:rPr>
                        <a:t>ICOD: [DDMMMYYYY] DOI:[DDMMMYYYY]</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[YYYYMMDD] (+50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796125">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grpSp>
        <p:nvGrpSpPr>
          <p:cNvPr id="271" name="Google Shape;271;p13"/>
          <p:cNvGrpSpPr/>
          <p:nvPr/>
        </p:nvGrpSpPr>
        <p:grpSpPr>
          <a:xfrm>
            <a:off x="5433300" y="3550225"/>
            <a:ext cx="3186600" cy="2358900"/>
            <a:chOff x="3452100" y="4159825"/>
            <a:chExt cx="3186600" cy="2358900"/>
          </a:xfrm>
        </p:grpSpPr>
        <p:sp>
          <p:nvSpPr>
            <p:cNvPr id="272" name="Google Shape;272;p13"/>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CE1</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SUPPORT BLDG 01</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PV CHAR: xxx xx</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L = xxx FT, W = xx FT, H = xx FT</a:t>
              </a:r>
              <a:endParaRPr sz="1400" b="1" i="0" u="none" strike="noStrike" cap="none">
                <a:solidFill>
                  <a:schemeClr val="dk1"/>
                </a:solidFill>
                <a:latin typeface="Arial"/>
                <a:ea typeface="Arial"/>
                <a:cs typeface="Arial"/>
                <a:sym typeface="Arial"/>
              </a:endParaRPr>
            </a:p>
          </p:txBody>
        </p:sp>
        <p:cxnSp>
          <p:nvCxnSpPr>
            <p:cNvPr id="273" name="Google Shape;273;p13"/>
            <p:cNvCxnSpPr>
              <a:stCxn id="272" idx="2"/>
            </p:cNvCxnSpPr>
            <p:nvPr/>
          </p:nvCxnSpPr>
          <p:spPr>
            <a:xfrm>
              <a:off x="5045400" y="5185225"/>
              <a:ext cx="1002000" cy="1333500"/>
            </a:xfrm>
            <a:prstGeom prst="straightConnector1">
              <a:avLst/>
            </a:prstGeom>
            <a:noFill/>
            <a:ln w="19050" cap="flat" cmpd="sng">
              <a:solidFill>
                <a:srgbClr val="000000"/>
              </a:solidFill>
              <a:prstDash val="solid"/>
              <a:round/>
              <a:headEnd type="none" w="sm" len="sm"/>
              <a:tailEnd type="none" w="sm" len="sm"/>
            </a:ln>
          </p:spPr>
        </p:cxnSp>
      </p:grpSp>
      <p:grpSp>
        <p:nvGrpSpPr>
          <p:cNvPr id="274" name="Google Shape;274;p13"/>
          <p:cNvGrpSpPr/>
          <p:nvPr/>
        </p:nvGrpSpPr>
        <p:grpSpPr>
          <a:xfrm>
            <a:off x="1959275" y="7481450"/>
            <a:ext cx="4573200" cy="1025400"/>
            <a:chOff x="1959275" y="7481450"/>
            <a:chExt cx="4573200" cy="1025400"/>
          </a:xfrm>
        </p:grpSpPr>
        <p:sp>
          <p:nvSpPr>
            <p:cNvPr id="275" name="Google Shape;275;p13"/>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CE2</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SUPPORT BLDG 02</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PV CHAR: xxx xx</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L = xxx FT, W = xx FT, H = xx FT</a:t>
              </a:r>
              <a:endParaRPr sz="1400" b="1" i="0" u="none" strike="noStrike" cap="none">
                <a:solidFill>
                  <a:schemeClr val="dk1"/>
                </a:solidFill>
                <a:latin typeface="Arial"/>
                <a:ea typeface="Arial"/>
                <a:cs typeface="Arial"/>
                <a:sym typeface="Arial"/>
              </a:endParaRPr>
            </a:p>
          </p:txBody>
        </p:sp>
        <p:cxnSp>
          <p:nvCxnSpPr>
            <p:cNvPr id="276" name="Google Shape;276;p13"/>
            <p:cNvCxnSpPr>
              <a:stCxn id="275"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sm" len="sm"/>
              <a:tailEnd type="none" w="sm" len="sm"/>
            </a:ln>
          </p:spPr>
        </p:cxnSp>
      </p:grpSp>
      <p:sp>
        <p:nvSpPr>
          <p:cNvPr id="277" name="Google Shape;277;p13"/>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sm" len="sm"/>
            <a:tailEnd type="none" w="sm" len="sm"/>
          </a:ln>
        </p:spPr>
      </p:sp>
      <p:sp>
        <p:nvSpPr>
          <p:cNvPr id="278" name="Google Shape;278;p13"/>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[CLASSIFICATION]</a:t>
            </a:r>
            <a:endParaRPr sz="14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 [DISSEMINATION CONTROLS]</a:t>
            </a:r>
            <a:endParaRPr sz="1400" b="1" i="0" u="none" strike="noStrike" cap="none">
              <a:solidFill>
                <a:srgbClr val="000000"/>
              </a:solidFill>
              <a:latin typeface="Arial"/>
              <a:ea typeface="Arial"/>
              <a:cs typeface="Arial"/>
              <a:sym typeface="Arial"/>
            </a:endParaRPr>
          </a:p>
        </p:txBody>
      </p:sp>
      <p:sp>
        <p:nvSpPr>
          <p:cNvPr id="279" name="Google Shape;279;p1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FF0000"/>
                </a:solidFill>
                <a:latin typeface="Arial"/>
                <a:ea typeface="Arial"/>
                <a:cs typeface="Arial"/>
                <a:sym typeface="Arial"/>
              </a:rPr>
              <a:t>[CLASSIFICATION]</a:t>
            </a:r>
            <a:endParaRPr sz="1400" b="1" i="0" u="none" strike="noStrike" cap="none">
              <a:solidFill>
                <a:srgbClr val="FF0000"/>
              </a:solidFill>
              <a:latin typeface="Arial"/>
              <a:ea typeface="Arial"/>
              <a:cs typeface="Arial"/>
              <a:sym typeface="Arial"/>
            </a:endParaRPr>
          </a:p>
        </p:txBody>
      </p:sp>
      <p:pic>
        <p:nvPicPr>
          <p:cNvPr id="280" name="Google Shape;280;p13">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grpSp>
        <p:nvGrpSpPr>
          <p:cNvPr id="281" name="Google Shape;281;p13"/>
          <p:cNvGrpSpPr/>
          <p:nvPr/>
        </p:nvGrpSpPr>
        <p:grpSpPr>
          <a:xfrm>
            <a:off x="14082163" y="2146524"/>
            <a:ext cx="559046" cy="692832"/>
            <a:chOff x="15526400" y="3343535"/>
            <a:chExt cx="1172983" cy="1324523"/>
          </a:xfrm>
        </p:grpSpPr>
        <p:sp>
          <p:nvSpPr>
            <p:cNvPr id="282" name="Google Shape;282;p13"/>
            <p:cNvSpPr/>
            <p:nvPr/>
          </p:nvSpPr>
          <p:spPr>
            <a:xfrm>
              <a:off x="15526400" y="3343535"/>
              <a:ext cx="1172983" cy="1324523"/>
            </a:xfrm>
            <a:custGeom>
              <a:avLst/>
              <a:gdLst/>
              <a:ahLst/>
              <a:cxnLst/>
              <a:rect l="l" t="t" r="r" b="b"/>
              <a:pathLst>
                <a:path w="1172983" h="1324524" extrusionOk="0">
                  <a:moveTo>
                    <a:pt x="599342" y="0"/>
                  </a:moveTo>
                  <a:lnTo>
                    <a:pt x="0" y="1316244"/>
                  </a:lnTo>
                  <a:lnTo>
                    <a:pt x="574507" y="993495"/>
                  </a:lnTo>
                  <a:lnTo>
                    <a:pt x="1172983" y="1324524"/>
                  </a:lnTo>
                  <a:lnTo>
                    <a:pt x="599342" y="0"/>
                  </a:lnTo>
                  <a:close/>
                </a:path>
              </a:pathLst>
            </a:cu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83" name="Google Shape;283;p13"/>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fr" sz="2400" b="1" i="0" u="none" strike="noStrike" cap="none">
                  <a:solidFill>
                    <a:srgbClr val="000000"/>
                  </a:solidFill>
                  <a:latin typeface="Arial"/>
                  <a:ea typeface="Arial"/>
                  <a:cs typeface="Arial"/>
                  <a:sym typeface="Arial"/>
                </a:rPr>
                <a:t>N</a:t>
              </a:r>
              <a:endParaRPr sz="2400" b="1" i="0" u="none" strike="noStrike" cap="none">
                <a:solidFill>
                  <a:srgbClr val="000000"/>
                </a:solidFill>
                <a:latin typeface="Arial"/>
                <a:ea typeface="Arial"/>
                <a:cs typeface="Arial"/>
                <a:sym typeface="Aria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87"/>
        <p:cNvGrpSpPr/>
        <p:nvPr/>
      </p:nvGrpSpPr>
      <p:grpSpPr>
        <a:xfrm>
          <a:off x="0" y="0"/>
          <a:ext cx="0" cy="0"/>
          <a:chOff x="0" y="0"/>
          <a:chExt cx="0" cy="0"/>
        </a:xfrm>
      </p:grpSpPr>
      <p:graphicFrame>
        <p:nvGraphicFramePr>
          <p:cNvPr id="288" name="Google Shape;288;p14"/>
          <p:cNvGraphicFramePr/>
          <p:nvPr/>
        </p:nvGraphicFramePr>
        <p:xfrm>
          <a:off x="0" y="0"/>
          <a:ext cx="15120000" cy="10695550"/>
        </p:xfrm>
        <a:graphic>
          <a:graphicData uri="http://schemas.openxmlformats.org/drawingml/2006/table">
            <a:tbl>
              <a:tblPr>
                <a:noFill/>
                <a:tableStyleId>{4B55F3E9-815D-41AB-BC1A-2BB0285B105E}</a:tableStyleId>
              </a:tblPr>
              <a:tblGrid>
                <a:gridCol w="2459475"/>
                <a:gridCol w="6659175"/>
                <a:gridCol w="2243000"/>
                <a:gridCol w="3758350"/>
              </a:tblGrid>
              <a:tr h="1093500">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u="none" strike="noStrike" cap="none"/>
                        <a:t>[FACILITY NAME, COUNTRY CODE]</a:t>
                      </a:r>
                      <a:endParaRPr sz="2000" b="1" u="none" strike="noStrike" cap="none"/>
                    </a:p>
                    <a:p>
                      <a:pPr marL="0" marR="0" lvl="0" indent="0" algn="l" rtl="0">
                        <a:lnSpc>
                          <a:spcPct val="100000"/>
                        </a:lnSpc>
                        <a:spcBef>
                          <a:spcPts val="0"/>
                        </a:spcBef>
                        <a:spcAft>
                          <a:spcPts val="0"/>
                        </a:spcAft>
                        <a:buClr>
                          <a:srgbClr val="000000"/>
                        </a:buClr>
                        <a:buSzPts val="2000"/>
                        <a:buFont typeface="Arial"/>
                        <a:buNone/>
                      </a:pPr>
                      <a:r>
                        <a:rPr lang="fr" sz="2000" b="1" u="none" strike="noStrike" cap="none"/>
                        <a:t>CRITICAL ELEMENT GRAPHIC [X]</a:t>
                      </a:r>
                      <a:endParaRPr sz="2000" b="1" u="none" strike="noStrike" cap="none"/>
                    </a:p>
                    <a:p>
                      <a:pPr marL="0" marR="0" lvl="0" indent="0" algn="l" rtl="0">
                        <a:lnSpc>
                          <a:spcPct val="100000"/>
                        </a:lnSpc>
                        <a:spcBef>
                          <a:spcPts val="0"/>
                        </a:spcBef>
                        <a:spcAft>
                          <a:spcPts val="0"/>
                        </a:spcAft>
                        <a:buClr>
                          <a:srgbClr val="000000"/>
                        </a:buClr>
                        <a:buSzPts val="2000"/>
                        <a:buFont typeface="Arial"/>
                        <a:buNone/>
                      </a:pPr>
                      <a:r>
                        <a:rPr lang="fr" sz="2000" b="1" u="none" strike="noStrike" cap="none"/>
                        <a:t>SPLIT REFERENCE 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[CLASSIFICATION]</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[DISSEMINATION CONTROLS]</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073750">
                <a:tc vMerge="1">
                  <a:txBody>
                    <a:bodyPr/>
                    <a:lstStyle/>
                    <a:p>
                      <a:endParaRPr lang="nb-NO"/>
                    </a:p>
                  </a:txBody>
                  <a:tcPr/>
                </a:tc>
                <a:tc>
                  <a:txBody>
                    <a:bodyPr/>
                    <a:lstStyle/>
                    <a:p>
                      <a:pPr marL="0" marR="0" lvl="0" indent="0" algn="l" rtl="0">
                        <a:lnSpc>
                          <a:spcPct val="100000"/>
                        </a:lnSpc>
                        <a:spcBef>
                          <a:spcPts val="0"/>
                        </a:spcBef>
                        <a:spcAft>
                          <a:spcPts val="0"/>
                        </a:spcAft>
                        <a:buClr>
                          <a:srgbClr val="000000"/>
                        </a:buClr>
                        <a:buSzPts val="1500"/>
                        <a:buFont typeface="Arial"/>
                        <a:buNone/>
                      </a:pPr>
                      <a:r>
                        <a:rPr lang="fr" sz="1500" b="1" u="none" strike="noStrike" cap="none">
                          <a:solidFill>
                            <a:schemeClr val="dk1"/>
                          </a:solidFill>
                        </a:rPr>
                        <a:t>BE: [XXXXXXX]  CATCODE: XX</a:t>
                      </a:r>
                      <a:endParaRPr sz="1500" b="1" u="none" strike="noStrike" cap="none">
                        <a:solidFill>
                          <a:schemeClr val="dk1"/>
                        </a:solidFill>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solidFill>
                            <a:schemeClr val="dk1"/>
                          </a:solidFill>
                        </a:rPr>
                        <a:t>MIDB GEO: [DDMM.MMM (N/S)] [DDDMM.MMM(E/W)]</a:t>
                      </a:r>
                      <a:endParaRPr sz="1500" b="1" u="none" strike="noStrike" cap="none">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ICOD: [DDMMMYYYY] DOI:[DDMMMYYYY]</a:t>
                      </a:r>
                      <a:endParaRPr sz="1500" b="1" u="none" strike="noStrike" cap="none">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[YYYYMMDD] (+50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524550">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grpSp>
        <p:nvGrpSpPr>
          <p:cNvPr id="289" name="Google Shape;289;p14"/>
          <p:cNvGrpSpPr/>
          <p:nvPr/>
        </p:nvGrpSpPr>
        <p:grpSpPr>
          <a:xfrm>
            <a:off x="4979550" y="4412225"/>
            <a:ext cx="3925350" cy="1236300"/>
            <a:chOff x="4979550" y="4412225"/>
            <a:chExt cx="3925350" cy="1236300"/>
          </a:xfrm>
        </p:grpSpPr>
        <p:cxnSp>
          <p:nvCxnSpPr>
            <p:cNvPr id="290" name="Google Shape;290;p14"/>
            <p:cNvCxnSpPr>
              <a:stCxn id="291" idx="3"/>
              <a:endCxn id="292" idx="1"/>
            </p:cNvCxnSpPr>
            <p:nvPr/>
          </p:nvCxnSpPr>
          <p:spPr>
            <a:xfrm>
              <a:off x="6354750" y="5030375"/>
              <a:ext cx="541500" cy="0"/>
            </a:xfrm>
            <a:prstGeom prst="straightConnector1">
              <a:avLst/>
            </a:prstGeom>
            <a:noFill/>
            <a:ln w="19050" cap="flat" cmpd="sng">
              <a:solidFill>
                <a:srgbClr val="000000"/>
              </a:solidFill>
              <a:prstDash val="solid"/>
              <a:round/>
              <a:headEnd type="none" w="sm" len="sm"/>
              <a:tailEnd type="none" w="sm" len="sm"/>
            </a:ln>
          </p:spPr>
        </p:cxnSp>
        <p:sp>
          <p:nvSpPr>
            <p:cNvPr id="291" name="Google Shape;291;p14"/>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SPLIT 1 OF 2</a:t>
              </a:r>
              <a:endParaRPr sz="1400" b="1" i="0" u="none" strike="noStrike" cap="none">
                <a:solidFill>
                  <a:schemeClr val="dk1"/>
                </a:solidFill>
                <a:latin typeface="Arial"/>
                <a:ea typeface="Arial"/>
                <a:cs typeface="Arial"/>
                <a:sym typeface="Arial"/>
              </a:endParaRPr>
            </a:p>
          </p:txBody>
        </p:sp>
        <p:sp>
          <p:nvSpPr>
            <p:cNvPr id="292" name="Google Shape;292;p14"/>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3" name="Google Shape;293;p14"/>
          <p:cNvGrpSpPr/>
          <p:nvPr/>
        </p:nvGrpSpPr>
        <p:grpSpPr>
          <a:xfrm>
            <a:off x="3071075" y="6504250"/>
            <a:ext cx="3925350" cy="1236300"/>
            <a:chOff x="4979550" y="4412225"/>
            <a:chExt cx="3925350" cy="1236300"/>
          </a:xfrm>
        </p:grpSpPr>
        <p:cxnSp>
          <p:nvCxnSpPr>
            <p:cNvPr id="294" name="Google Shape;294;p14"/>
            <p:cNvCxnSpPr>
              <a:stCxn id="295" idx="3"/>
              <a:endCxn id="296" idx="1"/>
            </p:cNvCxnSpPr>
            <p:nvPr/>
          </p:nvCxnSpPr>
          <p:spPr>
            <a:xfrm>
              <a:off x="6354750" y="5030375"/>
              <a:ext cx="541500" cy="0"/>
            </a:xfrm>
            <a:prstGeom prst="straightConnector1">
              <a:avLst/>
            </a:prstGeom>
            <a:noFill/>
            <a:ln w="19050" cap="flat" cmpd="sng">
              <a:solidFill>
                <a:srgbClr val="000000"/>
              </a:solidFill>
              <a:prstDash val="solid"/>
              <a:round/>
              <a:headEnd type="none" w="sm" len="sm"/>
              <a:tailEnd type="none" w="sm" len="sm"/>
            </a:ln>
          </p:spPr>
        </p:cxnSp>
        <p:sp>
          <p:nvSpPr>
            <p:cNvPr id="295" name="Google Shape;295;p14"/>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SPLIT 2 OF 2</a:t>
              </a:r>
              <a:endParaRPr sz="1400" b="1" i="0" u="none" strike="noStrike" cap="none">
                <a:solidFill>
                  <a:schemeClr val="dk1"/>
                </a:solidFill>
                <a:latin typeface="Arial"/>
                <a:ea typeface="Arial"/>
                <a:cs typeface="Arial"/>
                <a:sym typeface="Arial"/>
              </a:endParaRPr>
            </a:p>
          </p:txBody>
        </p:sp>
        <p:sp>
          <p:nvSpPr>
            <p:cNvPr id="296" name="Google Shape;296;p14"/>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7" name="Google Shape;297;p14"/>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sm" len="sm"/>
            <a:tailEnd type="none" w="sm" len="sm"/>
          </a:ln>
        </p:spPr>
      </p:sp>
      <p:sp>
        <p:nvSpPr>
          <p:cNvPr id="298" name="Google Shape;298;p1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[CLASSIFICATION]</a:t>
            </a:r>
            <a:endParaRPr sz="14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 [DISSEMINATION CONTROLS]</a:t>
            </a:r>
            <a:endParaRPr sz="1400" b="1" i="0" u="none" strike="noStrike" cap="none">
              <a:solidFill>
                <a:srgbClr val="000000"/>
              </a:solidFill>
              <a:latin typeface="Arial"/>
              <a:ea typeface="Arial"/>
              <a:cs typeface="Arial"/>
              <a:sym typeface="Arial"/>
            </a:endParaRPr>
          </a:p>
        </p:txBody>
      </p:sp>
      <p:sp>
        <p:nvSpPr>
          <p:cNvPr id="299" name="Google Shape;299;p14"/>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FF0000"/>
                </a:solidFill>
                <a:latin typeface="Arial"/>
                <a:ea typeface="Arial"/>
                <a:cs typeface="Arial"/>
                <a:sym typeface="Arial"/>
              </a:rPr>
              <a:t>[CLASSIFICATION]</a:t>
            </a:r>
            <a:endParaRPr sz="1400" b="1" i="0" u="none" strike="noStrike" cap="none">
              <a:solidFill>
                <a:srgbClr val="FF0000"/>
              </a:solidFill>
              <a:latin typeface="Arial"/>
              <a:ea typeface="Arial"/>
              <a:cs typeface="Arial"/>
              <a:sym typeface="Arial"/>
            </a:endParaRPr>
          </a:p>
        </p:txBody>
      </p:sp>
      <p:pic>
        <p:nvPicPr>
          <p:cNvPr id="300" name="Google Shape;300;p14">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grpSp>
        <p:nvGrpSpPr>
          <p:cNvPr id="301" name="Google Shape;301;p14"/>
          <p:cNvGrpSpPr/>
          <p:nvPr/>
        </p:nvGrpSpPr>
        <p:grpSpPr>
          <a:xfrm>
            <a:off x="14061615" y="2331458"/>
            <a:ext cx="559046" cy="692832"/>
            <a:chOff x="15526400" y="3343535"/>
            <a:chExt cx="1172983" cy="1324523"/>
          </a:xfrm>
        </p:grpSpPr>
        <p:sp>
          <p:nvSpPr>
            <p:cNvPr id="302" name="Google Shape;302;p14"/>
            <p:cNvSpPr/>
            <p:nvPr/>
          </p:nvSpPr>
          <p:spPr>
            <a:xfrm>
              <a:off x="15526400" y="3343535"/>
              <a:ext cx="1172983" cy="1324523"/>
            </a:xfrm>
            <a:custGeom>
              <a:avLst/>
              <a:gdLst/>
              <a:ahLst/>
              <a:cxnLst/>
              <a:rect l="l" t="t" r="r" b="b"/>
              <a:pathLst>
                <a:path w="1172983" h="1324524" extrusionOk="0">
                  <a:moveTo>
                    <a:pt x="599342" y="0"/>
                  </a:moveTo>
                  <a:lnTo>
                    <a:pt x="0" y="1316244"/>
                  </a:lnTo>
                  <a:lnTo>
                    <a:pt x="574507" y="993495"/>
                  </a:lnTo>
                  <a:lnTo>
                    <a:pt x="1172983" y="1324524"/>
                  </a:lnTo>
                  <a:lnTo>
                    <a:pt x="599342" y="0"/>
                  </a:lnTo>
                  <a:close/>
                </a:path>
              </a:pathLst>
            </a:cu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3" name="Google Shape;303;p14"/>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fr" sz="2400" b="1" i="0" u="none" strike="noStrike" cap="none">
                  <a:solidFill>
                    <a:srgbClr val="000000"/>
                  </a:solidFill>
                  <a:latin typeface="Arial"/>
                  <a:ea typeface="Arial"/>
                  <a:cs typeface="Arial"/>
                  <a:sym typeface="Arial"/>
                </a:rPr>
                <a:t>N</a:t>
              </a:r>
              <a:endParaRPr sz="2400" b="1" i="0" u="none" strike="noStrike" cap="none">
                <a:solidFill>
                  <a:srgbClr val="000000"/>
                </a:solidFill>
                <a:latin typeface="Arial"/>
                <a:ea typeface="Arial"/>
                <a:cs typeface="Arial"/>
                <a:sym typeface="Aria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307"/>
        <p:cNvGrpSpPr/>
        <p:nvPr/>
      </p:nvGrpSpPr>
      <p:grpSpPr>
        <a:xfrm>
          <a:off x="0" y="0"/>
          <a:ext cx="0" cy="0"/>
          <a:chOff x="0" y="0"/>
          <a:chExt cx="0" cy="0"/>
        </a:xfrm>
      </p:grpSpPr>
      <p:graphicFrame>
        <p:nvGraphicFramePr>
          <p:cNvPr id="308" name="Google Shape;308;p15"/>
          <p:cNvGraphicFramePr/>
          <p:nvPr/>
        </p:nvGraphicFramePr>
        <p:xfrm>
          <a:off x="0" y="0"/>
          <a:ext cx="15120000" cy="10696525"/>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u="none" strike="noStrike" cap="none"/>
                        <a:t>[FACILITY NAME, COUNTRY CODE]</a:t>
                      </a:r>
                      <a:endParaRPr sz="2000" b="1" u="none" strike="noStrike" cap="none"/>
                    </a:p>
                    <a:p>
                      <a:pPr marL="0" marR="0" lvl="0" indent="0" algn="l" rtl="0">
                        <a:lnSpc>
                          <a:spcPct val="100000"/>
                        </a:lnSpc>
                        <a:spcBef>
                          <a:spcPts val="0"/>
                        </a:spcBef>
                        <a:spcAft>
                          <a:spcPts val="0"/>
                        </a:spcAft>
                        <a:buClr>
                          <a:srgbClr val="000000"/>
                        </a:buClr>
                        <a:buSzPts val="2000"/>
                        <a:buFont typeface="Arial"/>
                        <a:buNone/>
                      </a:pPr>
                      <a:r>
                        <a:rPr lang="fr" sz="2000" b="1" u="none" strike="noStrike" cap="none"/>
                        <a:t>CRITICAL ELEMENT GRAPHIC SPLIT [X] OF [X]</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[CLASSIFICATION]</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[DISSEMINATION CONTROLS]</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07950">
                <a:tc vMerge="1">
                  <a:txBody>
                    <a:bodyPr/>
                    <a:lstStyle/>
                    <a:p>
                      <a:endParaRPr lang="nb-NO"/>
                    </a:p>
                  </a:txBody>
                  <a:tcPr/>
                </a:tc>
                <a:tc>
                  <a:txBody>
                    <a:bodyPr/>
                    <a:lstStyle/>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BE: [XXXXXXX]  CATCODE: XX</a:t>
                      </a:r>
                      <a:endParaRPr sz="1500" b="1" u="none" strike="noStrike" cap="none">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MIDB GEO: [DDMM.MMM (N/S)] [DDDMM.MMM(E/W)]</a:t>
                      </a:r>
                      <a:endParaRPr sz="1500" b="1" u="none" strike="noStrike" cap="none">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fr" sz="1500" b="1" u="none" strike="noStrike" cap="none">
                          <a:solidFill>
                            <a:schemeClr val="dk1"/>
                          </a:solidFill>
                        </a:rPr>
                        <a:t>ICOD: [DDMMMYYYY] DOI:[DDMMMYYYY]</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[YYYYMMDD] (+50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796125">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grpSp>
        <p:nvGrpSpPr>
          <p:cNvPr id="309" name="Google Shape;309;p15"/>
          <p:cNvGrpSpPr/>
          <p:nvPr/>
        </p:nvGrpSpPr>
        <p:grpSpPr>
          <a:xfrm>
            <a:off x="3753425" y="3342425"/>
            <a:ext cx="3186600" cy="2358900"/>
            <a:chOff x="3452100" y="4159825"/>
            <a:chExt cx="3186600" cy="2358900"/>
          </a:xfrm>
        </p:grpSpPr>
        <p:sp>
          <p:nvSpPr>
            <p:cNvPr id="310" name="Google Shape;310;p15"/>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CE1</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SUPPORT BLDG 01</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PV CHAR: xxx xx</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L = xxx FT, W = xx FT, H = xx FT</a:t>
              </a:r>
              <a:endParaRPr sz="1400" b="1" i="0" u="none" strike="noStrike" cap="none">
                <a:solidFill>
                  <a:schemeClr val="dk1"/>
                </a:solidFill>
                <a:latin typeface="Arial"/>
                <a:ea typeface="Arial"/>
                <a:cs typeface="Arial"/>
                <a:sym typeface="Arial"/>
              </a:endParaRPr>
            </a:p>
          </p:txBody>
        </p:sp>
        <p:cxnSp>
          <p:nvCxnSpPr>
            <p:cNvPr id="311" name="Google Shape;311;p15"/>
            <p:cNvCxnSpPr>
              <a:stCxn id="310" idx="2"/>
            </p:cNvCxnSpPr>
            <p:nvPr/>
          </p:nvCxnSpPr>
          <p:spPr>
            <a:xfrm>
              <a:off x="5045400" y="5185225"/>
              <a:ext cx="1002000" cy="1333500"/>
            </a:xfrm>
            <a:prstGeom prst="straightConnector1">
              <a:avLst/>
            </a:prstGeom>
            <a:noFill/>
            <a:ln w="19050" cap="flat" cmpd="sng">
              <a:solidFill>
                <a:srgbClr val="000000"/>
              </a:solidFill>
              <a:prstDash val="solid"/>
              <a:round/>
              <a:headEnd type="none" w="sm" len="sm"/>
              <a:tailEnd type="none" w="sm" len="sm"/>
            </a:ln>
          </p:spPr>
        </p:cxnSp>
      </p:grpSp>
      <p:sp>
        <p:nvSpPr>
          <p:cNvPr id="312" name="Google Shape;312;p15"/>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sm" len="sm"/>
            <a:tailEnd type="none" w="sm" len="sm"/>
          </a:ln>
        </p:spPr>
      </p:sp>
      <p:sp>
        <p:nvSpPr>
          <p:cNvPr id="313" name="Google Shape;313;p15"/>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[CLASSIFICATION]</a:t>
            </a:r>
            <a:endParaRPr sz="14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 [DISSEMINATION CONTROLS]</a:t>
            </a:r>
            <a:endParaRPr sz="1400" b="1" i="0" u="none" strike="noStrike" cap="none">
              <a:solidFill>
                <a:srgbClr val="000000"/>
              </a:solidFill>
              <a:latin typeface="Arial"/>
              <a:ea typeface="Arial"/>
              <a:cs typeface="Arial"/>
              <a:sym typeface="Arial"/>
            </a:endParaRPr>
          </a:p>
        </p:txBody>
      </p:sp>
      <p:sp>
        <p:nvSpPr>
          <p:cNvPr id="314" name="Google Shape;314;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FF0000"/>
                </a:solidFill>
                <a:latin typeface="Arial"/>
                <a:ea typeface="Arial"/>
                <a:cs typeface="Arial"/>
                <a:sym typeface="Arial"/>
              </a:rPr>
              <a:t>[CLASSIFICATION]</a:t>
            </a:r>
            <a:endParaRPr sz="1400" b="1" i="0" u="none" strike="noStrike" cap="none">
              <a:solidFill>
                <a:srgbClr val="FF0000"/>
              </a:solidFill>
              <a:latin typeface="Arial"/>
              <a:ea typeface="Arial"/>
              <a:cs typeface="Arial"/>
              <a:sym typeface="Arial"/>
            </a:endParaRPr>
          </a:p>
        </p:txBody>
      </p:sp>
      <p:pic>
        <p:nvPicPr>
          <p:cNvPr id="315" name="Google Shape;315;p15">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grpSp>
        <p:nvGrpSpPr>
          <p:cNvPr id="316" name="Google Shape;316;p15"/>
          <p:cNvGrpSpPr/>
          <p:nvPr/>
        </p:nvGrpSpPr>
        <p:grpSpPr>
          <a:xfrm>
            <a:off x="14082163" y="2146524"/>
            <a:ext cx="559046" cy="692832"/>
            <a:chOff x="15526400" y="3343535"/>
            <a:chExt cx="1172983" cy="1324523"/>
          </a:xfrm>
        </p:grpSpPr>
        <p:sp>
          <p:nvSpPr>
            <p:cNvPr id="317" name="Google Shape;317;p15"/>
            <p:cNvSpPr/>
            <p:nvPr/>
          </p:nvSpPr>
          <p:spPr>
            <a:xfrm>
              <a:off x="15526400" y="3343535"/>
              <a:ext cx="1172983" cy="1324523"/>
            </a:xfrm>
            <a:custGeom>
              <a:avLst/>
              <a:gdLst/>
              <a:ahLst/>
              <a:cxnLst/>
              <a:rect l="l" t="t" r="r" b="b"/>
              <a:pathLst>
                <a:path w="1172983" h="1324524" extrusionOk="0">
                  <a:moveTo>
                    <a:pt x="599342" y="0"/>
                  </a:moveTo>
                  <a:lnTo>
                    <a:pt x="0" y="1316244"/>
                  </a:lnTo>
                  <a:lnTo>
                    <a:pt x="574507" y="993495"/>
                  </a:lnTo>
                  <a:lnTo>
                    <a:pt x="1172983" y="1324524"/>
                  </a:lnTo>
                  <a:lnTo>
                    <a:pt x="599342" y="0"/>
                  </a:lnTo>
                  <a:close/>
                </a:path>
              </a:pathLst>
            </a:cu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18" name="Google Shape;318;p15"/>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fr" sz="2400" b="1" i="0" u="none" strike="noStrike" cap="none">
                  <a:solidFill>
                    <a:srgbClr val="000000"/>
                  </a:solidFill>
                  <a:latin typeface="Arial"/>
                  <a:ea typeface="Arial"/>
                  <a:cs typeface="Arial"/>
                  <a:sym typeface="Arial"/>
                </a:rPr>
                <a:t>N</a:t>
              </a:r>
              <a:endParaRPr sz="2400" b="1" i="0" u="none" strike="noStrike" cap="none">
                <a:solidFill>
                  <a:srgbClr val="000000"/>
                </a:solidFill>
                <a:latin typeface="Arial"/>
                <a:ea typeface="Arial"/>
                <a:cs typeface="Arial"/>
                <a:sym typeface="Aria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16"/>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200"/>
              <a:buFont typeface="Arial"/>
              <a:buNone/>
            </a:pPr>
            <a:r>
              <a:rPr lang="fr" sz="4200" b="1" i="0" u="sng" strike="noStrike" cap="none">
                <a:solidFill>
                  <a:schemeClr val="dk1"/>
                </a:solidFill>
                <a:latin typeface="Arial"/>
                <a:ea typeface="Arial"/>
                <a:cs typeface="Arial"/>
                <a:sym typeface="Arial"/>
              </a:rPr>
              <a:t>ACRONYMS</a:t>
            </a:r>
            <a:endParaRPr sz="4200" b="1" i="0" u="sng" strike="noStrike" cap="none">
              <a:solidFill>
                <a:schemeClr val="dk1"/>
              </a:solidFill>
              <a:latin typeface="Arial"/>
              <a:ea typeface="Arial"/>
              <a:cs typeface="Arial"/>
              <a:sym typeface="Arial"/>
            </a:endParaRPr>
          </a:p>
        </p:txBody>
      </p:sp>
      <p:graphicFrame>
        <p:nvGraphicFramePr>
          <p:cNvPr id="324" name="Google Shape;324;p16"/>
          <p:cNvGraphicFramePr/>
          <p:nvPr/>
        </p:nvGraphicFramePr>
        <p:xfrm>
          <a:off x="952500" y="2088750"/>
          <a:ext cx="13215000" cy="8173050"/>
        </p:xfrm>
        <a:graphic>
          <a:graphicData uri="http://schemas.openxmlformats.org/drawingml/2006/table">
            <a:tbl>
              <a:tblPr>
                <a:noFill/>
                <a:tableStyleId>{4B55F3E9-815D-41AB-BC1A-2BB0285B105E}</a:tableStyleId>
              </a:tblPr>
              <a:tblGrid>
                <a:gridCol w="2170925"/>
                <a:gridCol w="3284625"/>
                <a:gridCol w="7759450"/>
              </a:tblGrid>
              <a:tr h="520700">
                <a:tc>
                  <a:txBody>
                    <a:bodyPr/>
                    <a:lstStyle/>
                    <a:p>
                      <a:pPr marL="0" marR="0" lvl="0" indent="0" algn="ctr" rtl="0">
                        <a:lnSpc>
                          <a:spcPct val="100000"/>
                        </a:lnSpc>
                        <a:spcBef>
                          <a:spcPts val="0"/>
                        </a:spcBef>
                        <a:spcAft>
                          <a:spcPts val="0"/>
                        </a:spcAft>
                        <a:buClr>
                          <a:srgbClr val="000000"/>
                        </a:buClr>
                        <a:buSzPts val="1600"/>
                        <a:buFont typeface="Arial"/>
                        <a:buNone/>
                      </a:pPr>
                      <a:r>
                        <a:rPr lang="fr" sz="1600" b="1" u="none" strike="noStrike" cap="none">
                          <a:solidFill>
                            <a:schemeClr val="lt1"/>
                          </a:solidFill>
                        </a:rPr>
                        <a:t>ACRONYM</a:t>
                      </a:r>
                      <a:endParaRPr sz="1600" b="1" u="none" strike="noStrike" cap="none">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fr" sz="1600" b="1" u="none" strike="noStrike" cap="none">
                          <a:solidFill>
                            <a:schemeClr val="lt1"/>
                          </a:solidFill>
                        </a:rPr>
                        <a:t>MEANING</a:t>
                      </a:r>
                      <a:endParaRPr sz="1600" b="1" u="none" strike="noStrike" cap="none">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fr" sz="1600" b="1" u="none" strike="noStrike" cap="none">
                          <a:solidFill>
                            <a:schemeClr val="lt1"/>
                          </a:solidFill>
                        </a:rPr>
                        <a:t>DEFINITION</a:t>
                      </a:r>
                      <a:endParaRPr sz="1600" b="1" u="none" strike="noStrike" cap="none">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BE</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100"/>
                        <a:buFont typeface="Arial"/>
                        <a:buNone/>
                      </a:pPr>
                      <a:r>
                        <a:rPr lang="fr" sz="1400" b="1" u="none" strike="noStrike" cap="none">
                          <a:solidFill>
                            <a:schemeClr val="dk1"/>
                          </a:solidFill>
                        </a:rPr>
                        <a:t>Basic Encyclopedia Number</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Alpha/numeric code unique to an installation for incorporation within various national and tactical systems.</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CATCODE</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Category Code</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The data Element that classifies the function and purpose of an installation or a facility.</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MIDB</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Modernized Integrated Database</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A database comprised of information on facilities of military significance, military forces, and related equipment. </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ICOD</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100"/>
                        <a:buFont typeface="Arial"/>
                        <a:buNone/>
                      </a:pPr>
                      <a:r>
                        <a:rPr lang="fr" sz="1400" b="1" u="none" strike="noStrike" cap="none">
                          <a:solidFill>
                            <a:schemeClr val="dk1"/>
                          </a:solidFill>
                        </a:rPr>
                        <a:t>Intelligence Cut Off Date</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The date of the latest intelligence data inputted to a feature.</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DOI</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Date of Image</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Date on which a geospatial or intelligence-related image was captured.</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CE</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Critical Element</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An element of an entity or object that enables it to perform its primary function.</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PV CHAR</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Physical Vulnerability Characteristic</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Standardized alphanumeric code describing the physical and structural properties of a target.</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JDPI</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Joint Desired Point of Impact</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A unique, alphanumeric coded aimpoint identified by a three dimensional mensurated point. It represents a weapon or capability desired point of impact or penetration.</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CE90</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Circular Error at 90%</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90 percent confidence level in the horizontal plane.</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LE90</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Linear Error at 90%</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chemeClr val="dk1"/>
                        </a:buClr>
                        <a:buSzPts val="1100"/>
                        <a:buFont typeface="Arial"/>
                        <a:buNone/>
                      </a:pPr>
                      <a:r>
                        <a:rPr lang="fr" sz="1200" u="none" strike="noStrike" cap="none">
                          <a:solidFill>
                            <a:schemeClr val="dk1"/>
                          </a:solidFill>
                        </a:rPr>
                        <a:t>90 percent confidence level in the vertical dimension</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MSL</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Mean Sea Level</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Elevation above Earth reference geoid.</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AGL</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Above Ground Level</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Elevation above ground surface.</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NCC</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Nearest Collateral Concern</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Closest non-targeted structure, area, or entity near a planned point of impact that may be at risk of unintended damage during a military strike.</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CER</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Collateral effects radius</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Radius within which collateral damage might happen based on the weapon's characteristics, the target environment, and other operational factors.</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CDE</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Collateral damage estimate</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Systematic process used in military targeting to evaluate the potential for unintended damage or harm to non-combatant entities, structures, or personnel as a result of a planned strike.</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46300">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NSE</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t>No Strike Element</a:t>
                      </a:r>
                      <a:endParaRPr sz="1400" b="1"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200"/>
                        <a:buFont typeface="Arial"/>
                        <a:buNone/>
                      </a:pPr>
                      <a:r>
                        <a:rPr lang="fr" sz="1200" u="none" strike="noStrike" cap="none"/>
                        <a:t>Specific entities, locations, or objects that are protected from intentional targeting under the Law of Armed Conflict (LOAC) or by operational policy.</a:t>
                      </a:r>
                      <a:endParaRPr sz="12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pic>
        <p:nvPicPr>
          <p:cNvPr id="325" name="Google Shape;325;p16">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329"/>
        <p:cNvGrpSpPr/>
        <p:nvPr/>
      </p:nvGrpSpPr>
      <p:grpSpPr>
        <a:xfrm>
          <a:off x="0" y="0"/>
          <a:ext cx="0" cy="0"/>
          <a:chOff x="0" y="0"/>
          <a:chExt cx="0" cy="0"/>
        </a:xfrm>
      </p:grpSpPr>
      <p:sp>
        <p:nvSpPr>
          <p:cNvPr id="330" name="Google Shape;330;p1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200"/>
              <a:buFont typeface="Arial"/>
              <a:buNone/>
            </a:pPr>
            <a:r>
              <a:rPr lang="fr" sz="4200" b="1" i="0" u="sng" strike="noStrike" cap="none">
                <a:solidFill>
                  <a:schemeClr val="dk1"/>
                </a:solidFill>
                <a:latin typeface="Arial"/>
                <a:ea typeface="Arial"/>
                <a:cs typeface="Arial"/>
                <a:sym typeface="Arial"/>
              </a:rPr>
              <a:t>TARGET CATEGORIES</a:t>
            </a:r>
            <a:endParaRPr sz="4200" b="1" i="0" u="sng" strike="noStrike" cap="none">
              <a:solidFill>
                <a:schemeClr val="dk1"/>
              </a:solidFill>
              <a:latin typeface="Arial"/>
              <a:ea typeface="Arial"/>
              <a:cs typeface="Arial"/>
              <a:sym typeface="Arial"/>
            </a:endParaRPr>
          </a:p>
        </p:txBody>
      </p:sp>
      <p:pic>
        <p:nvPicPr>
          <p:cNvPr id="331" name="Google Shape;331;p17">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graphicFrame>
        <p:nvGraphicFramePr>
          <p:cNvPr id="332" name="Google Shape;332;p17"/>
          <p:cNvGraphicFramePr/>
          <p:nvPr/>
        </p:nvGraphicFramePr>
        <p:xfrm>
          <a:off x="5158846" y="3058866"/>
          <a:ext cx="3000000" cy="3000000"/>
        </p:xfrm>
        <a:graphic>
          <a:graphicData uri="http://schemas.openxmlformats.org/drawingml/2006/table">
            <a:tbl>
              <a:tblPr>
                <a:noFill/>
                <a:tableStyleId>{62003A35-B3C1-4157-9712-F6C76F2B0117}</a:tableStyleId>
              </a:tblPr>
              <a:tblGrid>
                <a:gridCol w="888400"/>
                <a:gridCol w="3912200"/>
              </a:tblGrid>
              <a:tr h="180975">
                <a:tc gridSpan="2">
                  <a:txBody>
                    <a:bodyPr/>
                    <a:lstStyle/>
                    <a:p>
                      <a:pPr marL="0" marR="0" lvl="0" indent="0" algn="ctr" rtl="0">
                        <a:lnSpc>
                          <a:spcPct val="100000"/>
                        </a:lnSpc>
                        <a:spcBef>
                          <a:spcPts val="0"/>
                        </a:spcBef>
                        <a:spcAft>
                          <a:spcPts val="0"/>
                        </a:spcAft>
                        <a:buNone/>
                      </a:pPr>
                      <a:r>
                        <a:rPr lang="fr" sz="1200" b="1" i="0" u="none" strike="noStrike" cap="none">
                          <a:solidFill>
                            <a:srgbClr val="000000"/>
                          </a:solidFill>
                          <a:latin typeface="Calibri"/>
                          <a:ea typeface="Calibri"/>
                          <a:cs typeface="Calibri"/>
                          <a:sym typeface="Calibri"/>
                        </a:rPr>
                        <a:t>TARGET CATEGORIES</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8D8D8"/>
                    </a:solidFill>
                  </a:tcPr>
                </a:tc>
                <a:tc hMerge="1">
                  <a:txBody>
                    <a:bodyPr/>
                    <a:lstStyle/>
                    <a:p>
                      <a:endParaRPr lang="nb-NO"/>
                    </a:p>
                  </a:txBody>
                  <a:tcPr/>
                </a:tc>
              </a:tr>
              <a:tr h="190500">
                <a:tc>
                  <a:txBody>
                    <a:bodyPr/>
                    <a:lstStyle/>
                    <a:p>
                      <a:pPr marL="0" marR="0" lvl="0" indent="0" algn="l" rtl="0">
                        <a:lnSpc>
                          <a:spcPct val="100000"/>
                        </a:lnSpc>
                        <a:spcBef>
                          <a:spcPts val="0"/>
                        </a:spcBef>
                        <a:spcAft>
                          <a:spcPts val="0"/>
                        </a:spcAft>
                        <a:buNone/>
                      </a:pPr>
                      <a:r>
                        <a:rPr lang="fr" sz="1200" b="1" i="0" u="none" strike="noStrike" cap="none">
                          <a:solidFill>
                            <a:srgbClr val="000000"/>
                          </a:solidFill>
                          <a:latin typeface="Calibri"/>
                          <a:ea typeface="Calibri"/>
                          <a:cs typeface="Calibri"/>
                          <a:sym typeface="Calibri"/>
                        </a:rPr>
                        <a:t>CATEGORIES</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8D8D8"/>
                    </a:solidFill>
                  </a:tcPr>
                </a:tc>
                <a:tc>
                  <a:txBody>
                    <a:bodyPr/>
                    <a:lstStyle/>
                    <a:p>
                      <a:pPr marL="0" marR="0" lvl="0" indent="0" algn="ctr" rtl="0">
                        <a:lnSpc>
                          <a:spcPct val="100000"/>
                        </a:lnSpc>
                        <a:spcBef>
                          <a:spcPts val="0"/>
                        </a:spcBef>
                        <a:spcAft>
                          <a:spcPts val="0"/>
                        </a:spcAft>
                        <a:buNone/>
                      </a:pPr>
                      <a:r>
                        <a:rPr lang="fr" sz="1200" b="1" i="0" u="none" strike="noStrike" cap="none">
                          <a:solidFill>
                            <a:srgbClr val="000000"/>
                          </a:solidFill>
                          <a:latin typeface="Calibri"/>
                          <a:ea typeface="Calibri"/>
                          <a:cs typeface="Calibri"/>
                          <a:sym typeface="Calibri"/>
                        </a:rPr>
                        <a:t>TYPE</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8D8D8"/>
                    </a:solidFill>
                  </a:tcPr>
                </a:tc>
              </a:tr>
              <a:tr h="20002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1</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Weapons of Mass destruction (Nuclear, Biological, Chemical)</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2</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Command, Control and Communications</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3</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Airforces and airfields</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4</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Air Defence</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5</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Ground forces and facilities</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6</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Naval forces and ports</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7</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Petroleum industry</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20002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8</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Electric power</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9</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Military production, supply and storage (Military industry)</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10</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Transportation / lines of communications</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11</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Political leadership</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12</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Media</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13</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Industry (Civilian)</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14</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Infrastructure</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80975">
                <a:tc>
                  <a:txBody>
                    <a:bodyPr/>
                    <a:lstStyle/>
                    <a:p>
                      <a:pPr marL="0" marR="0" lvl="0" indent="0" algn="ctr"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fr" sz="1100" b="0" i="0" u="none" strike="noStrike" cap="none">
                          <a:solidFill>
                            <a:srgbClr val="000000"/>
                          </a:solidFill>
                          <a:latin typeface="Arial"/>
                          <a:ea typeface="Arial"/>
                          <a:cs typeface="Arial"/>
                          <a:sym typeface="Arial"/>
                        </a:rPr>
                        <a:t> </a:t>
                      </a:r>
                      <a:endParaRPr/>
                    </a:p>
                  </a:txBody>
                  <a:tcPr marL="0" marR="0" marT="0" marB="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36"/>
        <p:cNvGrpSpPr/>
        <p:nvPr/>
      </p:nvGrpSpPr>
      <p:grpSpPr>
        <a:xfrm>
          <a:off x="0" y="0"/>
          <a:ext cx="0" cy="0"/>
          <a:chOff x="0" y="0"/>
          <a:chExt cx="0" cy="0"/>
        </a:xfrm>
      </p:grpSpPr>
      <p:sp>
        <p:nvSpPr>
          <p:cNvPr id="337" name="Google Shape;337;p18"/>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200"/>
              <a:buFont typeface="Arial"/>
              <a:buNone/>
            </a:pPr>
            <a:r>
              <a:rPr lang="fr" sz="4200" b="1" i="0" u="sng" strike="noStrike" cap="none">
                <a:solidFill>
                  <a:schemeClr val="dk1"/>
                </a:solidFill>
                <a:latin typeface="Arial"/>
                <a:ea typeface="Arial"/>
                <a:cs typeface="Arial"/>
                <a:sym typeface="Arial"/>
              </a:rPr>
              <a:t>DESIRED EFFECTS</a:t>
            </a:r>
            <a:endParaRPr sz="4200" b="1" i="0" u="sng" strike="noStrike" cap="none">
              <a:solidFill>
                <a:schemeClr val="dk1"/>
              </a:solidFill>
              <a:latin typeface="Arial"/>
              <a:ea typeface="Arial"/>
              <a:cs typeface="Arial"/>
              <a:sym typeface="Arial"/>
            </a:endParaRPr>
          </a:p>
        </p:txBody>
      </p:sp>
      <p:graphicFrame>
        <p:nvGraphicFramePr>
          <p:cNvPr id="338" name="Google Shape;338;p18"/>
          <p:cNvGraphicFramePr/>
          <p:nvPr/>
        </p:nvGraphicFramePr>
        <p:xfrm>
          <a:off x="952500" y="2088750"/>
          <a:ext cx="3000000" cy="3000000"/>
        </p:xfrm>
        <a:graphic>
          <a:graphicData uri="http://schemas.openxmlformats.org/drawingml/2006/table">
            <a:tbl>
              <a:tblPr>
                <a:noFill/>
                <a:tableStyleId>{4B55F3E9-815D-41AB-BC1A-2BB0285B105E}</a:tableStyleId>
              </a:tblPr>
              <a:tblGrid>
                <a:gridCol w="2727775"/>
                <a:gridCol w="781375"/>
                <a:gridCol w="9705850"/>
              </a:tblGrid>
              <a:tr h="520700">
                <a:tc gridSpan="3">
                  <a:txBody>
                    <a:bodyPr/>
                    <a:lstStyle/>
                    <a:p>
                      <a:pPr marL="0" marR="0" lvl="0" indent="0" algn="l" rtl="0">
                        <a:lnSpc>
                          <a:spcPct val="100000"/>
                        </a:lnSpc>
                        <a:spcBef>
                          <a:spcPts val="0"/>
                        </a:spcBef>
                        <a:spcAft>
                          <a:spcPts val="0"/>
                        </a:spcAft>
                        <a:buClr>
                          <a:srgbClr val="000000"/>
                        </a:buClr>
                        <a:buSzPts val="1600"/>
                        <a:buFont typeface="Arial"/>
                        <a:buNone/>
                      </a:pPr>
                      <a:r>
                        <a:rPr lang="fr" sz="1600" u="sng" strike="noStrike" cap="none">
                          <a:solidFill>
                            <a:schemeClr val="dk1"/>
                          </a:solidFill>
                        </a:rPr>
                        <a:t>Definition:</a:t>
                      </a:r>
                      <a:r>
                        <a:rPr lang="fr" sz="1600" u="none" strike="noStrike" cap="none">
                          <a:solidFill>
                            <a:schemeClr val="dk1"/>
                          </a:solidFill>
                        </a:rPr>
                        <a:t> destructive effects available upon detonation of a weapon.</a:t>
                      </a:r>
                      <a:endParaRPr sz="1600" u="none" strike="noStrike" cap="none">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r>
              <a:tr h="520700">
                <a:tc gridSpan="2">
                  <a:txBody>
                    <a:bodyPr/>
                    <a:lstStyle/>
                    <a:p>
                      <a:pPr marL="0" marR="0" lvl="0" indent="0" algn="ctr" rtl="0">
                        <a:lnSpc>
                          <a:spcPct val="100000"/>
                        </a:lnSpc>
                        <a:spcBef>
                          <a:spcPts val="0"/>
                        </a:spcBef>
                        <a:spcAft>
                          <a:spcPts val="0"/>
                        </a:spcAft>
                        <a:buClr>
                          <a:srgbClr val="000000"/>
                        </a:buClr>
                        <a:buSzPts val="1600"/>
                        <a:buFont typeface="Arial"/>
                        <a:buNone/>
                      </a:pPr>
                      <a:r>
                        <a:rPr lang="fr" sz="1600" b="1" u="none" strike="noStrike" cap="none">
                          <a:solidFill>
                            <a:schemeClr val="lt1"/>
                          </a:solidFill>
                        </a:rPr>
                        <a:t>KILL EFFECT</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600"/>
                        <a:buFont typeface="Arial"/>
                        <a:buNone/>
                      </a:pPr>
                      <a:r>
                        <a:rPr lang="fr" sz="1600" b="1" u="none" strike="noStrike" cap="none">
                          <a:solidFill>
                            <a:schemeClr val="lt1"/>
                          </a:solidFill>
                        </a:rPr>
                        <a:t>DEFINITION</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r>
              <a:tr h="520700">
                <a:tc gridSpan="2">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solidFill>
                            <a:schemeClr val="dk1"/>
                          </a:solidFill>
                        </a:rPr>
                        <a:t>BLAST</a:t>
                      </a:r>
                      <a:endParaRPr sz="1400" b="1"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marR="0" lvl="0" indent="0" algn="just" rtl="0">
                        <a:lnSpc>
                          <a:spcPct val="100000"/>
                        </a:lnSpc>
                        <a:spcBef>
                          <a:spcPts val="0"/>
                        </a:spcBef>
                        <a:spcAft>
                          <a:spcPts val="0"/>
                        </a:spcAft>
                        <a:buClr>
                          <a:srgbClr val="000000"/>
                        </a:buClr>
                        <a:buSzPts val="1400"/>
                        <a:buFont typeface="Arial"/>
                        <a:buNone/>
                      </a:pPr>
                      <a:r>
                        <a:rPr lang="fr" sz="1400" u="none" strike="noStrike" cap="none">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r>
              <a:tr h="520700">
                <a:tc gridSpan="2">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solidFill>
                            <a:schemeClr val="dk1"/>
                          </a:solidFill>
                        </a:rPr>
                        <a:t>FRAGMENTATION</a:t>
                      </a:r>
                      <a:endParaRPr sz="1400" b="1"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marR="0" lvl="0" indent="0" algn="just" rtl="0">
                        <a:lnSpc>
                          <a:spcPct val="100000"/>
                        </a:lnSpc>
                        <a:spcBef>
                          <a:spcPts val="0"/>
                        </a:spcBef>
                        <a:spcAft>
                          <a:spcPts val="0"/>
                        </a:spcAft>
                        <a:buClr>
                          <a:schemeClr val="dk1"/>
                        </a:buClr>
                        <a:buSzPts val="1100"/>
                        <a:buFont typeface="Arial"/>
                        <a:buNone/>
                      </a:pPr>
                      <a:r>
                        <a:rPr lang="fr" sz="1400" u="none" strike="noStrike" cap="none">
                          <a:solidFill>
                            <a:schemeClr val="dk1"/>
                          </a:solidFill>
                        </a:rPr>
                        <a:t>The dispersal of shrapnel or debris from an exploding munition. Fragments are propelled outward at high velocity, targeting personnel, equipment, and light structures in the area of effect.</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r>
              <a:tr h="520700">
                <a:tc gridSpan="2">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solidFill>
                            <a:schemeClr val="dk1"/>
                          </a:solidFill>
                        </a:rPr>
                        <a:t>PENETRATION</a:t>
                      </a:r>
                      <a:endParaRPr sz="1400" b="1"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marR="0" lvl="0" indent="0" algn="just" rtl="0">
                        <a:lnSpc>
                          <a:spcPct val="100000"/>
                        </a:lnSpc>
                        <a:spcBef>
                          <a:spcPts val="0"/>
                        </a:spcBef>
                        <a:spcAft>
                          <a:spcPts val="0"/>
                        </a:spcAft>
                        <a:buClr>
                          <a:schemeClr val="dk1"/>
                        </a:buClr>
                        <a:buSzPts val="1100"/>
                        <a:buFont typeface="Arial"/>
                        <a:buNone/>
                      </a:pPr>
                      <a:r>
                        <a:rPr lang="fr" sz="1400" u="none" strike="noStrike" cap="none">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r>
              <a:tr h="520700">
                <a:tc gridSpan="2">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solidFill>
                            <a:schemeClr val="dk1"/>
                          </a:solidFill>
                        </a:rPr>
                        <a:t>INCENDIARY</a:t>
                      </a:r>
                      <a:endParaRPr sz="1400" b="1"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marR="0" lvl="0" indent="0" algn="just" rtl="0">
                        <a:lnSpc>
                          <a:spcPct val="100000"/>
                        </a:lnSpc>
                        <a:spcBef>
                          <a:spcPts val="0"/>
                        </a:spcBef>
                        <a:spcAft>
                          <a:spcPts val="0"/>
                        </a:spcAft>
                        <a:buClr>
                          <a:schemeClr val="dk1"/>
                        </a:buClr>
                        <a:buSzPts val="1100"/>
                        <a:buFont typeface="Arial"/>
                        <a:buNone/>
                      </a:pPr>
                      <a:r>
                        <a:rPr lang="fr" sz="1400" u="none" strike="noStrike" cap="none">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r>
              <a:tr h="520700">
                <a:tc gridSpan="2">
                  <a:txBody>
                    <a:bodyPr/>
                    <a:lstStyle/>
                    <a:p>
                      <a:pPr marL="0" marR="0" lvl="0" indent="0" algn="ctr" rtl="0">
                        <a:lnSpc>
                          <a:spcPct val="100000"/>
                        </a:lnSpc>
                        <a:spcBef>
                          <a:spcPts val="0"/>
                        </a:spcBef>
                        <a:spcAft>
                          <a:spcPts val="0"/>
                        </a:spcAft>
                        <a:buClr>
                          <a:schemeClr val="dk1"/>
                        </a:buClr>
                        <a:buSzPts val="1100"/>
                        <a:buFont typeface="Arial"/>
                        <a:buNone/>
                      </a:pPr>
                      <a:r>
                        <a:rPr lang="fr" sz="1400" b="1" u="none" strike="noStrike" cap="none">
                          <a:solidFill>
                            <a:schemeClr val="dk1"/>
                          </a:solidFill>
                        </a:rPr>
                        <a:t>CRATERING</a:t>
                      </a:r>
                      <a:endParaRPr sz="1400" b="1"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marR="0" lvl="0" indent="0" algn="just" rtl="0">
                        <a:lnSpc>
                          <a:spcPct val="100000"/>
                        </a:lnSpc>
                        <a:spcBef>
                          <a:spcPts val="0"/>
                        </a:spcBef>
                        <a:spcAft>
                          <a:spcPts val="0"/>
                        </a:spcAft>
                        <a:buClr>
                          <a:schemeClr val="dk1"/>
                        </a:buClr>
                        <a:buSzPts val="1100"/>
                        <a:buFont typeface="Arial"/>
                        <a:buNone/>
                      </a:pPr>
                      <a:r>
                        <a:rPr lang="fr" sz="1400" u="none" strike="noStrike" cap="none">
                          <a:solidFill>
                            <a:schemeClr val="dk1"/>
                          </a:solidFill>
                        </a:rPr>
                        <a:t>The formation of a crater in the ground caused by the impact or detonation of a munition. Cratering disrupts mobility and operations, damaging roads, runways, or creating obstacles in the battlefield.</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r>
              <a:tr h="520700">
                <a:tc gridSpan="2">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solidFill>
                            <a:schemeClr val="dk1"/>
                          </a:solidFill>
                        </a:rPr>
                        <a:t>PERFORATION</a:t>
                      </a:r>
                      <a:endParaRPr sz="1400" b="1"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marR="0" lvl="0" indent="0" algn="just" rtl="0">
                        <a:lnSpc>
                          <a:spcPct val="100000"/>
                        </a:lnSpc>
                        <a:spcBef>
                          <a:spcPts val="0"/>
                        </a:spcBef>
                        <a:spcAft>
                          <a:spcPts val="0"/>
                        </a:spcAft>
                        <a:buClr>
                          <a:srgbClr val="000000"/>
                        </a:buClr>
                        <a:buSzPts val="1400"/>
                        <a:buFont typeface="Arial"/>
                        <a:buNone/>
                      </a:pPr>
                      <a:r>
                        <a:rPr lang="fr" sz="1400" u="none" strike="noStrike" cap="none">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r>
              <a:tr h="520700">
                <a:tc gridSpan="2">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solidFill>
                            <a:schemeClr val="dk1"/>
                          </a:solidFill>
                        </a:rPr>
                        <a:t>EARTH SHOCK</a:t>
                      </a:r>
                      <a:endParaRPr sz="1400" b="1"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marR="0" lvl="0" indent="0" algn="just" rtl="0">
                        <a:lnSpc>
                          <a:spcPct val="100000"/>
                        </a:lnSpc>
                        <a:spcBef>
                          <a:spcPts val="0"/>
                        </a:spcBef>
                        <a:spcAft>
                          <a:spcPts val="0"/>
                        </a:spcAft>
                        <a:buClr>
                          <a:srgbClr val="000000"/>
                        </a:buClr>
                        <a:buSzPts val="1400"/>
                        <a:buFont typeface="Arial"/>
                        <a:buNone/>
                      </a:pPr>
                      <a:r>
                        <a:rPr lang="fr" sz="1400" u="none" strike="noStrike" cap="none">
                          <a:solidFill>
                            <a:schemeClr val="dk1"/>
                          </a:solidFill>
                        </a:rPr>
                        <a:t>The seismic-like vibrations transmitted through the ground from an explosion. Earth shock can damage underground structures, destabilize foundations, or incapacitate personnel in subterranean environments.</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r>
              <a:tr h="520700">
                <a:tc gridSpan="2">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solidFill>
                            <a:schemeClr val="dk1"/>
                          </a:solidFill>
                        </a:rPr>
                        <a:t>NUCLEAR RADIATION</a:t>
                      </a:r>
                      <a:endParaRPr sz="1400" b="1"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marR="0" lvl="0" indent="0" algn="just" rtl="0">
                        <a:lnSpc>
                          <a:spcPct val="100000"/>
                        </a:lnSpc>
                        <a:spcBef>
                          <a:spcPts val="0"/>
                        </a:spcBef>
                        <a:spcAft>
                          <a:spcPts val="0"/>
                        </a:spcAft>
                        <a:buClr>
                          <a:srgbClr val="000000"/>
                        </a:buClr>
                        <a:buSzPts val="1400"/>
                        <a:buFont typeface="Arial"/>
                        <a:buNone/>
                      </a:pPr>
                      <a:r>
                        <a:rPr lang="fr" sz="1400" u="none" strike="noStrike" cap="none">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r>
              <a:tr h="520700">
                <a:tc gridSpan="2">
                  <a:txBody>
                    <a:bodyPr/>
                    <a:lstStyle/>
                    <a:p>
                      <a:pPr marL="0" marR="0" lvl="0" indent="0" algn="ctr" rtl="0">
                        <a:lnSpc>
                          <a:spcPct val="100000"/>
                        </a:lnSpc>
                        <a:spcBef>
                          <a:spcPts val="0"/>
                        </a:spcBef>
                        <a:spcAft>
                          <a:spcPts val="0"/>
                        </a:spcAft>
                        <a:buClr>
                          <a:srgbClr val="000000"/>
                        </a:buClr>
                        <a:buSzPts val="1400"/>
                        <a:buFont typeface="Arial"/>
                        <a:buNone/>
                      </a:pPr>
                      <a:r>
                        <a:rPr lang="fr" sz="1400" b="1" u="none" strike="noStrike" cap="none">
                          <a:solidFill>
                            <a:schemeClr val="dk1"/>
                          </a:solidFill>
                        </a:rPr>
                        <a:t>THERMAL RADIATION</a:t>
                      </a:r>
                      <a:endParaRPr sz="1400" b="1"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a:txBody>
                    <a:bodyPr/>
                    <a:lstStyle/>
                    <a:p>
                      <a:pPr marL="0" marR="0" lvl="0" indent="0" algn="just" rtl="0">
                        <a:lnSpc>
                          <a:spcPct val="100000"/>
                        </a:lnSpc>
                        <a:spcBef>
                          <a:spcPts val="0"/>
                        </a:spcBef>
                        <a:spcAft>
                          <a:spcPts val="0"/>
                        </a:spcAft>
                        <a:buClr>
                          <a:srgbClr val="000000"/>
                        </a:buClr>
                        <a:buSzPts val="1400"/>
                        <a:buFont typeface="Arial"/>
                        <a:buNone/>
                      </a:pPr>
                      <a:r>
                        <a:rPr lang="fr" sz="1400" u="none" strike="noStrike" cap="none">
                          <a:solidFill>
                            <a:schemeClr val="dk1"/>
                          </a:solidFill>
                        </a:rPr>
                        <a:t>The intense heat and light energy emitted by an explosion, especially in nuclear detonations. Thermal radiation causes burns, ignites materials, and can create secondary fires in the target area.</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r>
            </a:tbl>
          </a:graphicData>
        </a:graphic>
      </p:graphicFrame>
      <p:pic>
        <p:nvPicPr>
          <p:cNvPr id="339" name="Google Shape;339;p18">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343"/>
        <p:cNvGrpSpPr/>
        <p:nvPr/>
      </p:nvGrpSpPr>
      <p:grpSpPr>
        <a:xfrm>
          <a:off x="0" y="0"/>
          <a:ext cx="0" cy="0"/>
          <a:chOff x="0" y="0"/>
          <a:chExt cx="0" cy="0"/>
        </a:xfrm>
      </p:grpSpPr>
      <p:sp>
        <p:nvSpPr>
          <p:cNvPr id="344" name="Google Shape;344;p19"/>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200"/>
              <a:buFont typeface="Arial"/>
              <a:buNone/>
            </a:pPr>
            <a:r>
              <a:rPr lang="fr" sz="4200" b="1" i="0" u="sng" strike="noStrike" cap="none">
                <a:solidFill>
                  <a:schemeClr val="dk1"/>
                </a:solidFill>
                <a:latin typeface="Arial"/>
                <a:ea typeface="Arial"/>
                <a:cs typeface="Arial"/>
                <a:sym typeface="Arial"/>
              </a:rPr>
              <a:t>WEAPONEERING</a:t>
            </a:r>
            <a:endParaRPr sz="4200" b="1" i="0" u="sng" strike="noStrike" cap="none">
              <a:solidFill>
                <a:schemeClr val="dk1"/>
              </a:solidFill>
              <a:latin typeface="Arial"/>
              <a:ea typeface="Arial"/>
              <a:cs typeface="Arial"/>
              <a:sym typeface="Arial"/>
            </a:endParaRPr>
          </a:p>
        </p:txBody>
      </p:sp>
      <p:pic>
        <p:nvPicPr>
          <p:cNvPr id="345" name="Google Shape;345;p19">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sp>
        <p:nvSpPr>
          <p:cNvPr id="346" name="Google Shape;346;p19"/>
          <p:cNvSpPr/>
          <p:nvPr/>
        </p:nvSpPr>
        <p:spPr>
          <a:xfrm>
            <a:off x="3779838" y="4329451"/>
            <a:ext cx="7559675" cy="20313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fr" sz="1400" b="0" i="0" u="none" strike="noStrike" cap="none">
                <a:solidFill>
                  <a:srgbClr val="000000"/>
                </a:solidFill>
                <a:latin typeface="Arial"/>
                <a:ea typeface="Arial"/>
                <a:cs typeface="Arial"/>
                <a:sym typeface="Arial"/>
              </a:rPr>
              <a:t>Fuze delay.</a:t>
            </a:r>
            <a:endParaRPr/>
          </a:p>
          <a:p>
            <a:pPr marL="0" marR="0" lvl="0" indent="0" algn="l" rtl="0">
              <a:lnSpc>
                <a:spcPct val="100000"/>
              </a:lnSpc>
              <a:spcBef>
                <a:spcPts val="0"/>
              </a:spcBef>
              <a:spcAft>
                <a:spcPts val="0"/>
              </a:spcAft>
              <a:buNone/>
            </a:pPr>
            <a:r>
              <a:rPr lang="fr" sz="1400" b="0" i="0" u="none" strike="noStrike" cap="none">
                <a:solidFill>
                  <a:srgbClr val="000000"/>
                </a:solidFill>
                <a:latin typeface="Arial"/>
                <a:ea typeface="Arial"/>
                <a:cs typeface="Arial"/>
                <a:sym typeface="Arial"/>
              </a:rPr>
              <a:t> 0 ms = destroy the roof, </a:t>
            </a:r>
            <a:endParaRPr/>
          </a:p>
          <a:p>
            <a:pPr marL="0" marR="0" lvl="0" indent="0" algn="l" rtl="0">
              <a:lnSpc>
                <a:spcPct val="100000"/>
              </a:lnSpc>
              <a:spcBef>
                <a:spcPts val="0"/>
              </a:spcBef>
              <a:spcAft>
                <a:spcPts val="0"/>
              </a:spcAft>
              <a:buNone/>
            </a:pPr>
            <a:r>
              <a:rPr lang="fr" sz="1400" b="0" i="0" u="none" strike="noStrike" cap="none">
                <a:solidFill>
                  <a:srgbClr val="000000"/>
                </a:solidFill>
                <a:latin typeface="Arial"/>
                <a:ea typeface="Arial"/>
                <a:cs typeface="Arial"/>
                <a:sym typeface="Arial"/>
              </a:rPr>
              <a:t>10 ms = explode 3 meters below roof, perfect for single storey building, </a:t>
            </a:r>
            <a:endParaRPr/>
          </a:p>
          <a:p>
            <a:pPr marL="0" marR="0" lvl="0" indent="0" algn="l" rtl="0">
              <a:lnSpc>
                <a:spcPct val="100000"/>
              </a:lnSpc>
              <a:spcBef>
                <a:spcPts val="0"/>
              </a:spcBef>
              <a:spcAft>
                <a:spcPts val="0"/>
              </a:spcAft>
              <a:buNone/>
            </a:pPr>
            <a:r>
              <a:rPr lang="fr" sz="1400" b="0" i="0" u="none" strike="noStrike" cap="none">
                <a:solidFill>
                  <a:srgbClr val="000000"/>
                </a:solidFill>
                <a:latin typeface="Arial"/>
                <a:ea typeface="Arial"/>
                <a:cs typeface="Arial"/>
                <a:sym typeface="Arial"/>
              </a:rPr>
              <a:t>25 ms = good for all other buildings, explode inside the building. </a:t>
            </a:r>
            <a:endParaRPr/>
          </a:p>
          <a:p>
            <a:pPr marL="0" marR="0" lvl="0" indent="0" algn="l" rtl="0">
              <a:lnSpc>
                <a:spcPct val="100000"/>
              </a:lnSpc>
              <a:spcBef>
                <a:spcPts val="0"/>
              </a:spcBef>
              <a:spcAft>
                <a:spcPts val="0"/>
              </a:spcAft>
              <a:buNone/>
            </a:pPr>
            <a:r>
              <a:rPr lang="fr" sz="1400" b="0" i="0" u="none" strike="noStrike" cap="none">
                <a:solidFill>
                  <a:srgbClr val="000000"/>
                </a:solidFill>
                <a:latin typeface="Arial"/>
                <a:ea typeface="Arial"/>
                <a:cs typeface="Arial"/>
                <a:sym typeface="Arial"/>
              </a:rPr>
              <a:t>60 ms for BLU-109 only, for bunkers or more than 20m high buildings.</a:t>
            </a: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fr" sz="1400" b="0" i="0" u="none" strike="noStrike" cap="none">
                <a:solidFill>
                  <a:srgbClr val="000000"/>
                </a:solidFill>
                <a:latin typeface="Arial"/>
                <a:ea typeface="Arial"/>
                <a:cs typeface="Arial"/>
                <a:sym typeface="Arial"/>
              </a:rPr>
              <a:t>For all bombs in level bombing, without specific input like impact angle on JDAMs, the higher you drop the bomb, the higher the impact angle. It goes from around 30° at 5000' to 60° at 250000. So basically you for the release profile by indicating the desired angle of impact</a:t>
            </a:r>
            <a:endParaRPr sz="1400" b="0" i="0" u="none" strike="noStrike" cap="none">
              <a:solidFill>
                <a:srgbClr val="000000"/>
              </a:solidFill>
              <a:latin typeface="Arial"/>
              <a:ea typeface="Arial"/>
              <a:cs typeface="Arial"/>
              <a:sym typeface="Arial"/>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2"/>
          <p:cNvPicPr preferRelativeResize="0"/>
          <p:nvPr/>
        </p:nvPicPr>
        <p:blipFill>
          <a:blip r:embed="rId3">
            <a:alphaModFix/>
          </a:blip>
          <a:stretch>
            <a:fillRect/>
          </a:stretch>
        </p:blipFill>
        <p:spPr>
          <a:xfrm>
            <a:off x="76200" y="1900375"/>
            <a:ext cx="14953735" cy="8791425"/>
          </a:xfrm>
          <a:prstGeom prst="rect">
            <a:avLst/>
          </a:prstGeom>
          <a:noFill/>
          <a:ln>
            <a:noFill/>
          </a:ln>
        </p:spPr>
      </p:pic>
      <p:graphicFrame>
        <p:nvGraphicFramePr>
          <p:cNvPr id="63" name="Google Shape;63;p2"/>
          <p:cNvGraphicFramePr/>
          <p:nvPr/>
        </p:nvGraphicFramePr>
        <p:xfrm>
          <a:off x="0" y="0"/>
          <a:ext cx="15120000" cy="10696525"/>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a:t>Apatity Rocket Fuel Factory</a:t>
                      </a:r>
                      <a:r>
                        <a:rPr lang="fr" sz="2000" b="1" u="none" strike="noStrike" cap="none"/>
                        <a:t>, SRN</a:t>
                      </a:r>
                      <a:endParaRPr sz="2000" b="1" u="none" strike="noStrike" cap="none"/>
                    </a:p>
                    <a:p>
                      <a:pPr marL="0" marR="0" lvl="0" indent="0" algn="l" rtl="0">
                        <a:lnSpc>
                          <a:spcPct val="100000"/>
                        </a:lnSpc>
                        <a:spcBef>
                          <a:spcPts val="0"/>
                        </a:spcBef>
                        <a:spcAft>
                          <a:spcPts val="0"/>
                        </a:spcAft>
                        <a:buClr>
                          <a:srgbClr val="000000"/>
                        </a:buClr>
                        <a:buSzPts val="2000"/>
                        <a:buFont typeface="Arial"/>
                        <a:buNone/>
                      </a:pPr>
                      <a:r>
                        <a:rPr lang="fr" sz="2000" b="1" u="none" strike="noStrike" cap="none"/>
                        <a:t>JOINT OPERATIONS GRAPHIC 1/1</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OPAC CLASSIFIED</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REL TO CJTF-23</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07950">
                <a:tc vMerge="1">
                  <a:txBody>
                    <a:bodyPr/>
                    <a:lstStyle/>
                    <a:p>
                      <a:endParaRPr lang="nb-NO"/>
                    </a:p>
                  </a:txBody>
                  <a:tcPr/>
                </a:tc>
                <a:tc>
                  <a:txBody>
                    <a:bodyPr/>
                    <a:lstStyle/>
                    <a:p>
                      <a:pPr marL="0" marR="0" lvl="0" indent="0" algn="l" rtl="0">
                        <a:lnSpc>
                          <a:spcPct val="100000"/>
                        </a:lnSpc>
                        <a:spcBef>
                          <a:spcPts val="0"/>
                        </a:spcBef>
                        <a:spcAft>
                          <a:spcPts val="0"/>
                        </a:spcAft>
                        <a:buClr>
                          <a:srgbClr val="000000"/>
                        </a:buClr>
                        <a:buSzPts val="1500"/>
                        <a:buFont typeface="Arial"/>
                        <a:buNone/>
                      </a:pPr>
                      <a:r>
                        <a:rPr lang="fr" sz="1500" b="1" u="none" strike="noStrike" cap="none"/>
                        <a:t>BE: SRNTGT</a:t>
                      </a:r>
                      <a:r>
                        <a:rPr lang="fr" sz="1500" b="1"/>
                        <a:t>095</a:t>
                      </a:r>
                      <a:r>
                        <a:rPr lang="fr" sz="1500" b="1" u="none" strike="noStrike" cap="none"/>
                        <a:t>   CATCODE: </a:t>
                      </a:r>
                      <a:r>
                        <a:rPr lang="fr" sz="1500" b="1"/>
                        <a:t>7</a:t>
                      </a:r>
                      <a:endParaRPr sz="1500" b="1" u="none" strike="noStrike" cap="none"/>
                    </a:p>
                    <a:p>
                      <a:pPr marL="0" marR="0" lvl="0" indent="0" algn="l" rtl="0">
                        <a:lnSpc>
                          <a:spcPct val="100000"/>
                        </a:lnSpc>
                        <a:spcBef>
                          <a:spcPts val="0"/>
                        </a:spcBef>
                        <a:spcAft>
                          <a:spcPts val="0"/>
                        </a:spcAft>
                        <a:buClr>
                          <a:srgbClr val="000000"/>
                        </a:buClr>
                        <a:buSzPts val="1500"/>
                        <a:buFont typeface="Arial"/>
                        <a:buNone/>
                      </a:pPr>
                      <a:r>
                        <a:rPr lang="fr" sz="1500" b="1" u="none" strike="noStrike" cap="none"/>
                        <a:t>MIDB GEO: [N </a:t>
                      </a:r>
                      <a:r>
                        <a:rPr lang="fr" sz="1500" b="1"/>
                        <a:t>67 36.713</a:t>
                      </a:r>
                      <a:r>
                        <a:rPr lang="fr" sz="1500" b="1" u="none" strike="noStrike" cap="none"/>
                        <a:t>] [E </a:t>
                      </a:r>
                      <a:r>
                        <a:rPr lang="fr" sz="1500" b="1"/>
                        <a:t>033 24.218</a:t>
                      </a:r>
                      <a:r>
                        <a:rPr lang="fr" sz="1500" b="1" u="none" strike="noStrike" cap="none"/>
                        <a:t>]</a:t>
                      </a:r>
                      <a:endParaRPr sz="1500" b="1" u="none" strike="noStrike" cap="none"/>
                    </a:p>
                    <a:p>
                      <a:pPr marL="0" marR="0" lvl="0" indent="0" algn="l" rtl="0">
                        <a:lnSpc>
                          <a:spcPct val="100000"/>
                        </a:lnSpc>
                        <a:spcBef>
                          <a:spcPts val="0"/>
                        </a:spcBef>
                        <a:spcAft>
                          <a:spcPts val="0"/>
                        </a:spcAft>
                        <a:buClr>
                          <a:srgbClr val="000000"/>
                        </a:buClr>
                        <a:buSzPts val="1500"/>
                        <a:buFont typeface="Arial"/>
                        <a:buNone/>
                      </a:pPr>
                      <a:r>
                        <a:rPr lang="fr" sz="1500" b="1" u="none" strike="noStrike" cap="none"/>
                        <a:t>ICOD: 2011-07-01 DOI: 2011-05-12</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2061-01-01(+50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796125">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sp>
        <p:nvSpPr>
          <p:cNvPr id="64" name="Google Shape;64;p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FF0000"/>
                </a:solidFill>
                <a:latin typeface="Arial"/>
                <a:ea typeface="Arial"/>
                <a:cs typeface="Arial"/>
                <a:sym typeface="Arial"/>
              </a:rPr>
              <a:t>OPAC CLASSIFIED</a:t>
            </a:r>
            <a:endParaRPr/>
          </a:p>
        </p:txBody>
      </p:sp>
      <p:sp>
        <p:nvSpPr>
          <p:cNvPr id="65" name="Google Shape;65;p2"/>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OPAC CLASSIFIED</a:t>
            </a:r>
            <a:endParaRPr/>
          </a:p>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REL TO CJTF-23</a:t>
            </a:r>
            <a:endParaRPr/>
          </a:p>
        </p:txBody>
      </p:sp>
      <p:sp>
        <p:nvSpPr>
          <p:cNvPr id="66" name="Google Shape;66;p2"/>
          <p:cNvSpPr txBox="1"/>
          <p:nvPr/>
        </p:nvSpPr>
        <p:spPr>
          <a:xfrm>
            <a:off x="2881800" y="5687225"/>
            <a:ext cx="2648700"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fr" sz="1400" b="1" i="0" u="none" strike="noStrike" cap="none">
                <a:solidFill>
                  <a:schemeClr val="dk1"/>
                </a:solidFill>
                <a:latin typeface="Arial"/>
                <a:ea typeface="Arial"/>
                <a:cs typeface="Arial"/>
                <a:sym typeface="Arial"/>
              </a:rPr>
              <a:t>Apatity Rocket Fuel Factory</a:t>
            </a:r>
            <a:endParaRPr sz="1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fr" b="1">
                <a:solidFill>
                  <a:schemeClr val="dk1"/>
                </a:solidFill>
              </a:rPr>
              <a:t>SRNTGT095</a:t>
            </a:r>
            <a:endParaRPr sz="1400" b="1" i="0" u="none" strike="noStrike" cap="none">
              <a:solidFill>
                <a:schemeClr val="dk1"/>
              </a:solidFill>
              <a:latin typeface="Arial"/>
              <a:ea typeface="Arial"/>
              <a:cs typeface="Arial"/>
              <a:sym typeface="Arial"/>
            </a:endParaRPr>
          </a:p>
        </p:txBody>
      </p:sp>
      <p:grpSp>
        <p:nvGrpSpPr>
          <p:cNvPr id="67" name="Google Shape;67;p2"/>
          <p:cNvGrpSpPr/>
          <p:nvPr/>
        </p:nvGrpSpPr>
        <p:grpSpPr>
          <a:xfrm>
            <a:off x="4197745" y="6189413"/>
            <a:ext cx="2569073" cy="1887811"/>
            <a:chOff x="4197745" y="6189413"/>
            <a:chExt cx="2569073" cy="1887811"/>
          </a:xfrm>
        </p:grpSpPr>
        <p:cxnSp>
          <p:nvCxnSpPr>
            <p:cNvPr id="68" name="Google Shape;68;p2"/>
            <p:cNvCxnSpPr/>
            <p:nvPr/>
          </p:nvCxnSpPr>
          <p:spPr>
            <a:xfrm>
              <a:off x="4197745" y="6189413"/>
              <a:ext cx="2139000" cy="1455300"/>
            </a:xfrm>
            <a:prstGeom prst="straightConnector1">
              <a:avLst/>
            </a:prstGeom>
            <a:noFill/>
            <a:ln w="19050" cap="flat" cmpd="sng">
              <a:solidFill>
                <a:schemeClr val="dk1"/>
              </a:solidFill>
              <a:prstDash val="solid"/>
              <a:round/>
              <a:headEnd type="none" w="sm" len="sm"/>
              <a:tailEnd type="none" w="sm" len="sm"/>
            </a:ln>
          </p:spPr>
        </p:cxnSp>
        <p:sp>
          <p:nvSpPr>
            <p:cNvPr id="69" name="Google Shape;69;p2"/>
            <p:cNvSpPr/>
            <p:nvPr/>
          </p:nvSpPr>
          <p:spPr>
            <a:xfrm>
              <a:off x="6046818" y="7357224"/>
              <a:ext cx="720000" cy="720000"/>
            </a:xfrm>
            <a:prstGeom prst="plus">
              <a:avLst>
                <a:gd name="adj" fmla="val 40260"/>
              </a:avLst>
            </a:prstGeom>
            <a:noFill/>
            <a:ln w="28575" cap="flat" cmpd="sng">
              <a:solidFill>
                <a:schemeClr val="dk1"/>
              </a:solidFill>
              <a:prstDash val="solid"/>
              <a:round/>
              <a:headEnd type="none" w="sm" len="sm"/>
              <a:tailEnd type="none" w="sm" len="sm"/>
            </a:ln>
          </p:spPr>
          <p:txBody>
            <a:bodyPr spcFirstLastPara="1" wrap="square" lIns="0" tIns="0" rIns="0" bIns="1260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fr" sz="2000" b="1" i="0" u="none" strike="noStrike" cap="none">
                  <a:solidFill>
                    <a:schemeClr val="dk1"/>
                  </a:solidFill>
                  <a:latin typeface="Arial"/>
                  <a:ea typeface="Arial"/>
                  <a:cs typeface="Arial"/>
                  <a:sym typeface="Arial"/>
                </a:rPr>
                <a:t>.</a:t>
              </a:r>
              <a:endParaRPr sz="2000" b="1" i="0" u="none" strike="noStrike" cap="none">
                <a:solidFill>
                  <a:schemeClr val="dk1"/>
                </a:solidFill>
                <a:latin typeface="Arial"/>
                <a:ea typeface="Arial"/>
                <a:cs typeface="Arial"/>
                <a:sym typeface="Arial"/>
              </a:endParaRPr>
            </a:p>
          </p:txBody>
        </p:sp>
      </p:grpSp>
      <p:pic>
        <p:nvPicPr>
          <p:cNvPr id="70" name="Google Shape;70;p2"/>
          <p:cNvPicPr preferRelativeResize="0"/>
          <p:nvPr/>
        </p:nvPicPr>
        <p:blipFill rotWithShape="1">
          <a:blip r:embed="rId4">
            <a:alphaModFix/>
          </a:blip>
          <a:srcRect b="517"/>
          <a:stretch/>
        </p:blipFill>
        <p:spPr>
          <a:xfrm>
            <a:off x="9104243" y="0"/>
            <a:ext cx="2276553" cy="1888331"/>
          </a:xfrm>
          <a:prstGeom prst="rect">
            <a:avLst/>
          </a:prstGeom>
          <a:noFill/>
          <a:ln w="9525" cap="flat" cmpd="sng">
            <a:solidFill>
              <a:schemeClr val="dk1"/>
            </a:solidFill>
            <a:prstDash val="solid"/>
            <a:miter lim="800000"/>
            <a:headEnd type="none" w="sm" len="sm"/>
            <a:tailEnd type="none" w="sm" len="sm"/>
          </a:ln>
        </p:spPr>
      </p:pic>
      <p:sp>
        <p:nvSpPr>
          <p:cNvPr id="71" name="Google Shape;71;p2"/>
          <p:cNvSpPr/>
          <p:nvPr/>
        </p:nvSpPr>
        <p:spPr>
          <a:xfrm>
            <a:off x="10360006" y="1266896"/>
            <a:ext cx="118800" cy="130500"/>
          </a:xfrm>
          <a:prstGeom prst="rect">
            <a:avLst/>
          </a:pr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72" name="Google Shape;72;p2" descr="D:\GIT PROJECTS\OPAT-background\Virtual Intelligence Service only logo.PNG"/>
          <p:cNvPicPr preferRelativeResize="0"/>
          <p:nvPr/>
        </p:nvPicPr>
        <p:blipFill rotWithShape="1">
          <a:blip r:embed="rId5">
            <a:alphaModFix/>
          </a:blip>
          <a:srcRect/>
          <a:stretch/>
        </p:blipFill>
        <p:spPr>
          <a:xfrm>
            <a:off x="0" y="0"/>
            <a:ext cx="2225675" cy="1958975"/>
          </a:xfrm>
          <a:prstGeom prst="rect">
            <a:avLst/>
          </a:prstGeom>
          <a:noFill/>
          <a:ln>
            <a:noFill/>
          </a:ln>
        </p:spPr>
      </p:pic>
      <p:grpSp>
        <p:nvGrpSpPr>
          <p:cNvPr id="73" name="Google Shape;73;p2"/>
          <p:cNvGrpSpPr/>
          <p:nvPr/>
        </p:nvGrpSpPr>
        <p:grpSpPr>
          <a:xfrm>
            <a:off x="14082163" y="2146524"/>
            <a:ext cx="559046" cy="692832"/>
            <a:chOff x="15526400" y="3343535"/>
            <a:chExt cx="1172983" cy="1324523"/>
          </a:xfrm>
        </p:grpSpPr>
        <p:sp>
          <p:nvSpPr>
            <p:cNvPr id="74" name="Google Shape;74;p2"/>
            <p:cNvSpPr/>
            <p:nvPr/>
          </p:nvSpPr>
          <p:spPr>
            <a:xfrm>
              <a:off x="15526400" y="3343535"/>
              <a:ext cx="1172983" cy="1324523"/>
            </a:xfrm>
            <a:custGeom>
              <a:avLst/>
              <a:gdLst/>
              <a:ahLst/>
              <a:cxnLst/>
              <a:rect l="l" t="t" r="r" b="b"/>
              <a:pathLst>
                <a:path w="1172983" h="1324524" extrusionOk="0">
                  <a:moveTo>
                    <a:pt x="599342" y="0"/>
                  </a:moveTo>
                  <a:lnTo>
                    <a:pt x="0" y="1316244"/>
                  </a:lnTo>
                  <a:lnTo>
                    <a:pt x="574507" y="993495"/>
                  </a:lnTo>
                  <a:lnTo>
                    <a:pt x="1172983" y="1324524"/>
                  </a:lnTo>
                  <a:lnTo>
                    <a:pt x="599342" y="0"/>
                  </a:lnTo>
                  <a:close/>
                </a:path>
              </a:pathLst>
            </a:cu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5" name="Google Shape;75;p2"/>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fr" sz="2400" b="1" i="0" u="none" strike="noStrike" cap="none">
                  <a:solidFill>
                    <a:srgbClr val="000000"/>
                  </a:solidFill>
                  <a:latin typeface="Arial"/>
                  <a:ea typeface="Arial"/>
                  <a:cs typeface="Arial"/>
                  <a:sym typeface="Arial"/>
                </a:rPr>
                <a:t>N</a:t>
              </a:r>
              <a:endParaRPr sz="2400" b="1" i="0" u="none" strike="noStrike" cap="non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350"/>
        <p:cNvGrpSpPr/>
        <p:nvPr/>
      </p:nvGrpSpPr>
      <p:grpSpPr>
        <a:xfrm>
          <a:off x="0" y="0"/>
          <a:ext cx="0" cy="0"/>
          <a:chOff x="0" y="0"/>
          <a:chExt cx="0" cy="0"/>
        </a:xfrm>
      </p:grpSpPr>
      <p:sp>
        <p:nvSpPr>
          <p:cNvPr id="351" name="Google Shape;351;p20"/>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200"/>
              <a:buFont typeface="Arial"/>
              <a:buNone/>
            </a:pPr>
            <a:r>
              <a:rPr lang="fr" sz="4200" b="1" i="0" u="sng" strike="noStrike" cap="none">
                <a:solidFill>
                  <a:schemeClr val="dk1"/>
                </a:solidFill>
                <a:latin typeface="Arial"/>
                <a:ea typeface="Arial"/>
                <a:cs typeface="Arial"/>
                <a:sym typeface="Arial"/>
              </a:rPr>
              <a:t>RISK ESTIMATE DISTANCES</a:t>
            </a:r>
            <a:endParaRPr sz="4200" b="1" i="0" u="sng" strike="noStrike" cap="none">
              <a:solidFill>
                <a:schemeClr val="dk1"/>
              </a:solidFill>
              <a:latin typeface="Arial"/>
              <a:ea typeface="Arial"/>
              <a:cs typeface="Arial"/>
              <a:sym typeface="Arial"/>
            </a:endParaRPr>
          </a:p>
        </p:txBody>
      </p:sp>
      <p:pic>
        <p:nvPicPr>
          <p:cNvPr id="352" name="Google Shape;352;p20">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graphicFrame>
        <p:nvGraphicFramePr>
          <p:cNvPr id="353" name="Google Shape;353;p20"/>
          <p:cNvGraphicFramePr/>
          <p:nvPr/>
        </p:nvGraphicFramePr>
        <p:xfrm>
          <a:off x="4825999" y="2454116"/>
          <a:ext cx="3000000" cy="3000000"/>
        </p:xfrm>
        <a:graphic>
          <a:graphicData uri="http://schemas.openxmlformats.org/drawingml/2006/table">
            <a:tbl>
              <a:tblPr>
                <a:noFill/>
                <a:tableStyleId>{62003A35-B3C1-4157-9712-F6C76F2B0117}</a:tableStyleId>
              </a:tblPr>
              <a:tblGrid>
                <a:gridCol w="1328600"/>
                <a:gridCol w="3149150"/>
                <a:gridCol w="989625"/>
              </a:tblGrid>
              <a:tr h="139700">
                <a:tc>
                  <a:txBody>
                    <a:bodyPr/>
                    <a:lstStyle/>
                    <a:p>
                      <a:pPr marL="0" marR="0" lvl="0" indent="0" algn="ctr" rtl="0">
                        <a:lnSpc>
                          <a:spcPct val="115000"/>
                        </a:lnSpc>
                        <a:spcBef>
                          <a:spcPts val="0"/>
                        </a:spcBef>
                        <a:spcAft>
                          <a:spcPts val="0"/>
                        </a:spcAft>
                        <a:buNone/>
                      </a:pPr>
                      <a:r>
                        <a:rPr lang="fr" sz="1100" b="1" u="none" strike="noStrike" cap="none">
                          <a:latin typeface="Arial"/>
                          <a:ea typeface="Arial"/>
                          <a:cs typeface="Arial"/>
                          <a:sym typeface="Arial"/>
                        </a:rPr>
                        <a:t>Weapon </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BFBFBF"/>
                    </a:solidFill>
                  </a:tcPr>
                </a:tc>
                <a:tc>
                  <a:txBody>
                    <a:bodyPr/>
                    <a:lstStyle/>
                    <a:p>
                      <a:pPr marL="0" marR="0" lvl="0" indent="0" algn="ctr" rtl="0">
                        <a:lnSpc>
                          <a:spcPct val="115000"/>
                        </a:lnSpc>
                        <a:spcBef>
                          <a:spcPts val="0"/>
                        </a:spcBef>
                        <a:spcAft>
                          <a:spcPts val="0"/>
                        </a:spcAft>
                        <a:buNone/>
                      </a:pPr>
                      <a:r>
                        <a:rPr lang="fr" sz="1100" b="1" u="none" strike="noStrike" cap="none">
                          <a:latin typeface="Arial"/>
                          <a:ea typeface="Arial"/>
                          <a:cs typeface="Arial"/>
                          <a:sym typeface="Arial"/>
                        </a:rPr>
                        <a:t>Description</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BFBFBF"/>
                    </a:solidFill>
                  </a:tcPr>
                </a:tc>
                <a:tc>
                  <a:txBody>
                    <a:bodyPr/>
                    <a:lstStyle/>
                    <a:p>
                      <a:pPr marL="0" marR="0" lvl="0" indent="0" algn="ctr" rtl="0">
                        <a:lnSpc>
                          <a:spcPct val="115000"/>
                        </a:lnSpc>
                        <a:spcBef>
                          <a:spcPts val="0"/>
                        </a:spcBef>
                        <a:spcAft>
                          <a:spcPts val="0"/>
                        </a:spcAft>
                        <a:buNone/>
                      </a:pPr>
                      <a:r>
                        <a:rPr lang="fr" sz="1100" b="1" u="none" strike="noStrike" cap="none">
                          <a:latin typeface="Arial"/>
                          <a:ea typeface="Arial"/>
                          <a:cs typeface="Arial"/>
                          <a:sym typeface="Arial"/>
                        </a:rPr>
                        <a:t>0,1 % PI</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BFBFBF"/>
                    </a:solidFill>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MK-82</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500Ibs</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MK-83</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1000Ibs</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250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MK-84</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2000Ibs</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300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GBU-12</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500Ibs, laserguided</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150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GBU-16</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1000Ibs laserguided</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GBU-10</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2000Ibs, laserguided</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250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GBU-24</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2000Ibs, laserguided, PAweway III, BLU-109</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250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GBU-38</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500Ibs INS/GPS</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150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GBU-32</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1000IbsINS/GPS</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GBU-31(V) 1/B</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2000Ibs, INS/GPS</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250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GBU-31 (V)3(B</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2000Ibs, INS/GPS BLU-109</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250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CBU-87</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300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CBU-97</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300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CBU-103</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300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CBU-105</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300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MK20 Rockeye</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300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AGM-65</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100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AGM-84</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AGM-154A</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Cluster</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300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AGM154C</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500Ibs, hardened targets</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200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2.75” Rockets</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100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APKWS rockets</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100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30mm gun</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75</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9700">
                <a:tc>
                  <a:txBody>
                    <a:bodyPr/>
                    <a:lstStyle/>
                    <a:p>
                      <a:pPr marL="457200" marR="0" lvl="0" indent="0" algn="l" rtl="0">
                        <a:lnSpc>
                          <a:spcPct val="115000"/>
                        </a:lnSpc>
                        <a:spcBef>
                          <a:spcPts val="0"/>
                        </a:spcBef>
                        <a:spcAft>
                          <a:spcPts val="0"/>
                        </a:spcAft>
                        <a:buNone/>
                      </a:pPr>
                      <a:r>
                        <a:rPr lang="fr" sz="1100" b="1" u="none" strike="noStrike" cap="none">
                          <a:latin typeface="Arial"/>
                          <a:ea typeface="Arial"/>
                          <a:cs typeface="Arial"/>
                          <a:sym typeface="Arial"/>
                        </a:rPr>
                        <a:t>20mm gun</a:t>
                      </a:r>
                      <a:endParaRPr sz="1100" u="none" strike="noStrike" cap="none">
                        <a:latin typeface="Arial"/>
                        <a:ea typeface="Arial"/>
                        <a:cs typeface="Arial"/>
                        <a:sym typeface="Arial"/>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None/>
                      </a:pPr>
                      <a:r>
                        <a:rPr lang="fr" sz="1100" u="none" strike="noStrike" cap="none">
                          <a:latin typeface="Arial"/>
                          <a:ea typeface="Arial"/>
                          <a:cs typeface="Arial"/>
                          <a:sym typeface="Arial"/>
                        </a:rPr>
                        <a:t>50</a:t>
                      </a:r>
                      <a:endParaRPr sz="1100" u="none" strike="noStrike" cap="none">
                        <a:latin typeface="Arial"/>
                        <a:ea typeface="Arial"/>
                        <a:cs typeface="Arial"/>
                        <a:sym typeface="Arial"/>
                      </a:endParaRPr>
                    </a:p>
                  </a:txBody>
                  <a:tcPr marL="68575" marR="68575"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bl>
          </a:graphicData>
        </a:graphic>
      </p:graphicFrame>
      <p:sp>
        <p:nvSpPr>
          <p:cNvPr id="354" name="Google Shape;354;p20"/>
          <p:cNvSpPr/>
          <p:nvPr/>
        </p:nvSpPr>
        <p:spPr>
          <a:xfrm>
            <a:off x="0" y="0"/>
            <a:ext cx="15119350" cy="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Clr>
                <a:schemeClr val="dk1"/>
              </a:buClr>
              <a:buSzPts val="1800"/>
              <a:buFont typeface="Arial"/>
              <a:buNone/>
            </a:pPr>
            <a:r>
              <a:rPr lang="fr" sz="1800" b="0" i="0" u="none" strike="noStrike" cap="none">
                <a:solidFill>
                  <a:schemeClr val="dk1"/>
                </a:solidFill>
                <a:latin typeface="Arial"/>
                <a:ea typeface="Arial"/>
                <a:cs typeface="Arial"/>
                <a:sym typeface="Arial"/>
              </a:rPr>
              <a:t/>
            </a:r>
            <a:br>
              <a:rPr lang="fr" sz="1800" b="0" i="0" u="none" strike="noStrike" cap="none">
                <a:solidFill>
                  <a:schemeClr val="dk1"/>
                </a:solidFill>
                <a:latin typeface="Arial"/>
                <a:ea typeface="Arial"/>
                <a:cs typeface="Arial"/>
                <a:sym typeface="Arial"/>
              </a:rPr>
            </a:br>
            <a:endParaRPr sz="1800" b="0" i="0" u="none" strike="noStrike" cap="none">
              <a:solidFill>
                <a:schemeClr val="dk1"/>
              </a:solidFill>
              <a:latin typeface="Arial"/>
              <a:ea typeface="Arial"/>
              <a:cs typeface="Arial"/>
              <a:sym typeface="Arial"/>
            </a:endParaRPr>
          </a:p>
        </p:txBody>
      </p:sp>
      <p:sp>
        <p:nvSpPr>
          <p:cNvPr id="355" name="Google Shape;355;p20"/>
          <p:cNvSpPr/>
          <p:nvPr/>
        </p:nvSpPr>
        <p:spPr>
          <a:xfrm>
            <a:off x="0" y="0"/>
            <a:ext cx="4989513" cy="7938"/>
          </a:xfrm>
          <a:prstGeom prst="rect">
            <a:avLst/>
          </a:prstGeom>
          <a:solidFill>
            <a:srgbClr val="000000"/>
          </a:solidFill>
          <a:ln w="9525" cap="flat" cmpd="sng">
            <a:solidFill>
              <a:schemeClr val="dk1"/>
            </a:solidFill>
            <a:prstDash val="solid"/>
            <a:miter lim="800000"/>
            <a:headEnd type="none" w="sm" len="sm"/>
            <a:tailEnd type="none" w="sm" len="sm"/>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356" name="Google Shape;356;p20"/>
          <p:cNvSpPr/>
          <p:nvPr/>
        </p:nvSpPr>
        <p:spPr>
          <a:xfrm>
            <a:off x="0" y="9959334"/>
            <a:ext cx="15119350" cy="4572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Clr>
                <a:schemeClr val="dk1"/>
              </a:buClr>
              <a:buSzPts val="1000"/>
              <a:buFont typeface="Arial"/>
              <a:buNone/>
            </a:pPr>
            <a:r>
              <a:rPr lang="fr" sz="1000" b="0" i="0" u="none" strike="noStrike" cap="none" baseline="30000">
                <a:solidFill>
                  <a:schemeClr val="dk1"/>
                </a:solidFill>
                <a:latin typeface="Arial"/>
                <a:ea typeface="Arial"/>
                <a:cs typeface="Arial"/>
                <a:sym typeface="Arial"/>
              </a:rPr>
              <a:t>[1]</a:t>
            </a:r>
            <a:r>
              <a:rPr lang="fr" sz="1000" b="0" i="0" u="none" strike="noStrike" cap="none">
                <a:solidFill>
                  <a:schemeClr val="dk1"/>
                </a:solidFill>
                <a:latin typeface="Arial"/>
                <a:ea typeface="Arial"/>
                <a:cs typeface="Arial"/>
                <a:sym typeface="Arial"/>
              </a:rPr>
              <a:t> PI: Probability of incapacitation.Incapacitation means that a soldier that stands within this distance is physically unable to function in an assault within a 5-minute period after an attack. Ordnance delivery inside 0.1% PI distances will be considered as “danger close.”</a:t>
            </a:r>
            <a:endParaRPr sz="1800" b="0" i="0" u="none" strike="noStrike" cap="none">
              <a:solidFill>
                <a:schemeClr val="dk1"/>
              </a:solidFill>
              <a:latin typeface="Arial"/>
              <a:ea typeface="Arial"/>
              <a:cs typeface="Arial"/>
              <a:sym typeface="Arial"/>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360"/>
        <p:cNvGrpSpPr/>
        <p:nvPr/>
      </p:nvGrpSpPr>
      <p:grpSpPr>
        <a:xfrm>
          <a:off x="0" y="0"/>
          <a:ext cx="0" cy="0"/>
          <a:chOff x="0" y="0"/>
          <a:chExt cx="0" cy="0"/>
        </a:xfrm>
      </p:grpSpPr>
      <p:sp>
        <p:nvSpPr>
          <p:cNvPr id="361" name="Google Shape;361;p21"/>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200"/>
              <a:buFont typeface="Arial"/>
              <a:buNone/>
            </a:pPr>
            <a:r>
              <a:rPr lang="fr" sz="4200" b="1" i="0" u="sng" strike="noStrike" cap="none">
                <a:solidFill>
                  <a:schemeClr val="dk1"/>
                </a:solidFill>
                <a:latin typeface="Arial"/>
                <a:ea typeface="Arial"/>
                <a:cs typeface="Arial"/>
                <a:sym typeface="Arial"/>
              </a:rPr>
              <a:t>COLLATERAL DAMAGE ESTIMATION</a:t>
            </a:r>
            <a:endParaRPr sz="4200" b="1" i="0" u="sng" strike="noStrike" cap="none">
              <a:solidFill>
                <a:schemeClr val="dk1"/>
              </a:solidFill>
              <a:latin typeface="Arial"/>
              <a:ea typeface="Arial"/>
              <a:cs typeface="Arial"/>
              <a:sym typeface="Arial"/>
            </a:endParaRPr>
          </a:p>
        </p:txBody>
      </p:sp>
      <p:pic>
        <p:nvPicPr>
          <p:cNvPr id="362" name="Google Shape;362;p21">
            <a:hlinkClick r:id="rId3"/>
          </p:cNvPr>
          <p:cNvPicPr preferRelativeResize="0"/>
          <p:nvPr/>
        </p:nvPicPr>
        <p:blipFill rotWithShape="1">
          <a:blip r:embed="rId4">
            <a:alphaModFix/>
          </a:blip>
          <a:srcRect r="-2532" b="-2500"/>
          <a:stretch/>
        </p:blipFill>
        <p:spPr>
          <a:xfrm>
            <a:off x="435875" y="164488"/>
            <a:ext cx="1575817" cy="1620000"/>
          </a:xfrm>
          <a:prstGeom prst="rect">
            <a:avLst/>
          </a:prstGeom>
          <a:noFill/>
          <a:ln>
            <a:noFill/>
          </a:ln>
        </p:spPr>
      </p:pic>
      <p:sp>
        <p:nvSpPr>
          <p:cNvPr id="363" name="Google Shape;363;p21"/>
          <p:cNvSpPr txBox="1"/>
          <p:nvPr/>
        </p:nvSpPr>
        <p:spPr>
          <a:xfrm>
            <a:off x="749030" y="4231532"/>
            <a:ext cx="7023370" cy="353943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fr" sz="1400" b="0" i="0" u="none" strike="noStrike" cap="none">
                <a:solidFill>
                  <a:srgbClr val="000000"/>
                </a:solidFill>
                <a:latin typeface="Arial"/>
                <a:ea typeface="Arial"/>
                <a:cs typeface="Arial"/>
                <a:sym typeface="Arial"/>
              </a:rPr>
              <a:t>Collateral Effect Radius (CER) is based in Risk Estimates Distances.</a:t>
            </a:r>
            <a:endParaRPr/>
          </a:p>
          <a:p>
            <a:pPr marL="0" marR="0" lvl="0" indent="0" algn="l" rtl="0">
              <a:lnSpc>
                <a:spcPct val="100000"/>
              </a:lnSpc>
              <a:spcBef>
                <a:spcPts val="0"/>
              </a:spcBef>
              <a:spcAft>
                <a:spcPts val="0"/>
              </a:spcAft>
              <a:buNone/>
            </a:pPr>
            <a:r>
              <a:rPr lang="fr" sz="1400" b="0" i="0" u="none" strike="noStrike" cap="none">
                <a:solidFill>
                  <a:srgbClr val="000000"/>
                </a:solidFill>
                <a:latin typeface="Arial"/>
                <a:ea typeface="Arial"/>
                <a:cs typeface="Arial"/>
                <a:sym typeface="Arial"/>
              </a:rPr>
              <a:t>CER is based on Risk Estimate Distances (listed in SPINS).</a:t>
            </a: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CDE 1</a:t>
            </a:r>
            <a:r>
              <a:rPr lang="fr" sz="1400" b="0" i="0" u="none" strike="noStrike" cap="none">
                <a:solidFill>
                  <a:srgbClr val="000000"/>
                </a:solidFill>
                <a:latin typeface="Arial"/>
                <a:ea typeface="Arial"/>
                <a:cs typeface="Arial"/>
                <a:sym typeface="Arial"/>
              </a:rPr>
              <a:t>: Military target (legal military target), no restriction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CDE 2</a:t>
            </a:r>
            <a:r>
              <a:rPr lang="fr" sz="1400" b="0" i="0" u="none" strike="noStrike" cap="none">
                <a:solidFill>
                  <a:srgbClr val="000000"/>
                </a:solidFill>
                <a:latin typeface="Arial"/>
                <a:ea typeface="Arial"/>
                <a:cs typeface="Arial"/>
                <a:sym typeface="Arial"/>
              </a:rPr>
              <a:t>: Structure within CER, but no collateral issue (storage, hut, small construction). No cluster munitions allowed and FAH need to take structure in minde to avoid damage. </a:t>
            </a:r>
            <a:endParaRPr/>
          </a:p>
          <a:p>
            <a:pPr marL="0" marR="0" lvl="0" indent="0" algn="l"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CDE 3</a:t>
            </a:r>
            <a:r>
              <a:rPr lang="fr" sz="1400" b="0" i="0" u="none" strike="noStrike" cap="none">
                <a:solidFill>
                  <a:srgbClr val="000000"/>
                </a:solidFill>
                <a:latin typeface="Arial"/>
                <a:ea typeface="Arial"/>
                <a:cs typeface="Arial"/>
                <a:sym typeface="Arial"/>
              </a:rPr>
              <a:t>: Civilian structure within CER  (Residential buildings, houses, structures that can cause secondary explosion, such as fuel storages), Precision guided munitons neededl</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CDE 4: </a:t>
            </a:r>
            <a:r>
              <a:rPr lang="fr" sz="1400" b="0" i="0" u="none" strike="noStrike" cap="none">
                <a:solidFill>
                  <a:srgbClr val="000000"/>
                </a:solidFill>
                <a:latin typeface="Arial"/>
                <a:ea typeface="Arial"/>
                <a:cs typeface="Arial"/>
                <a:sym typeface="Arial"/>
              </a:rPr>
              <a:t>Civilian structure within CER and likely damaged by attack. Damages minimized by FAH and delayed fuze settings. JFACC approval agency for CDE 4 targets.  (AWACS delegated during missions.</a:t>
            </a:r>
            <a:endParaRPr/>
          </a:p>
          <a:p>
            <a:pPr marL="0" marR="0" lvl="0" indent="0" algn="l"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CDE 5: </a:t>
            </a:r>
            <a:r>
              <a:rPr lang="fr" sz="1400" b="0" i="0" u="none" strike="noStrike" cap="none">
                <a:solidFill>
                  <a:srgbClr val="000000"/>
                </a:solidFill>
                <a:latin typeface="Arial"/>
                <a:ea typeface="Arial"/>
                <a:cs typeface="Arial"/>
                <a:sym typeface="Arial"/>
              </a:rPr>
              <a:t>Civilian casualites expected, CJTF-HQ approval needed for striking CDE 5 targets.</a:t>
            </a: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3"/>
          <p:cNvPicPr preferRelativeResize="0"/>
          <p:nvPr/>
        </p:nvPicPr>
        <p:blipFill>
          <a:blip r:embed="rId3">
            <a:alphaModFix/>
          </a:blip>
          <a:stretch>
            <a:fillRect/>
          </a:stretch>
        </p:blipFill>
        <p:spPr>
          <a:xfrm>
            <a:off x="200812" y="1900375"/>
            <a:ext cx="14717727" cy="8796126"/>
          </a:xfrm>
          <a:prstGeom prst="rect">
            <a:avLst/>
          </a:prstGeom>
          <a:noFill/>
          <a:ln>
            <a:noFill/>
          </a:ln>
        </p:spPr>
      </p:pic>
      <p:graphicFrame>
        <p:nvGraphicFramePr>
          <p:cNvPr id="81" name="Google Shape;81;p3"/>
          <p:cNvGraphicFramePr/>
          <p:nvPr/>
        </p:nvGraphicFramePr>
        <p:xfrm>
          <a:off x="0" y="0"/>
          <a:ext cx="15120000" cy="10696525"/>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a:solidFill>
                            <a:schemeClr val="dk1"/>
                          </a:solidFill>
                        </a:rPr>
                        <a:t>Apatity Rocket Fuel Factory, </a:t>
                      </a:r>
                      <a:r>
                        <a:rPr lang="fr" sz="2000" b="1" u="none" strike="noStrike" cap="none"/>
                        <a:t>SRN</a:t>
                      </a:r>
                      <a:endParaRPr sz="2000" b="1" u="none" strike="noStrike" cap="none"/>
                    </a:p>
                    <a:p>
                      <a:pPr marL="0" marR="0" lvl="0" indent="0" algn="l" rtl="0">
                        <a:lnSpc>
                          <a:spcPct val="100000"/>
                        </a:lnSpc>
                        <a:spcBef>
                          <a:spcPts val="0"/>
                        </a:spcBef>
                        <a:spcAft>
                          <a:spcPts val="0"/>
                        </a:spcAft>
                        <a:buClr>
                          <a:srgbClr val="000000"/>
                        </a:buClr>
                        <a:buSzPts val="2000"/>
                        <a:buFont typeface="Arial"/>
                        <a:buNone/>
                      </a:pPr>
                      <a:r>
                        <a:rPr lang="fr" sz="2000" b="1" u="none" strike="noStrike" cap="none"/>
                        <a:t>FACILITY OUTLINE GRAPHIC 1/1</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OPAC CLASSIFIED</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REL TO CJTF-23</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07950">
                <a:tc vMerge="1">
                  <a:txBody>
                    <a:bodyPr/>
                    <a:lstStyle/>
                    <a:p>
                      <a:endParaRPr lang="nb-NO"/>
                    </a:p>
                  </a:txBody>
                  <a:tcPr/>
                </a:tc>
                <a:tc>
                  <a:txBody>
                    <a:bodyPr/>
                    <a:lstStyle/>
                    <a:p>
                      <a:pPr marL="0" marR="0" lvl="0" indent="0" algn="l" rtl="0">
                        <a:lnSpc>
                          <a:spcPct val="100000"/>
                        </a:lnSpc>
                        <a:spcBef>
                          <a:spcPts val="0"/>
                        </a:spcBef>
                        <a:spcAft>
                          <a:spcPts val="0"/>
                        </a:spcAft>
                        <a:buClr>
                          <a:srgbClr val="000000"/>
                        </a:buClr>
                        <a:buSzPts val="1500"/>
                        <a:buFont typeface="Arial"/>
                        <a:buNone/>
                      </a:pPr>
                      <a:r>
                        <a:rPr lang="fr" sz="1500" b="1" u="none" strike="noStrike" cap="none"/>
                        <a:t>BE: SRNTGT</a:t>
                      </a:r>
                      <a:r>
                        <a:rPr lang="fr" sz="1500" b="1"/>
                        <a:t>095</a:t>
                      </a:r>
                      <a:r>
                        <a:rPr lang="fr" sz="1500" b="1" u="none" strike="noStrike" cap="none"/>
                        <a:t>   CATCODE: </a:t>
                      </a:r>
                      <a:r>
                        <a:rPr lang="fr" sz="1500" b="1"/>
                        <a:t>7</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MIDB </a:t>
                      </a:r>
                      <a:r>
                        <a:rPr lang="fr" sz="1500" b="1">
                          <a:solidFill>
                            <a:schemeClr val="dk1"/>
                          </a:solidFill>
                        </a:rPr>
                        <a:t>GEO: [N 67 36.713] [E 033 24.218]</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ICOD: 2011-07-01 DOI: 2011-05-12</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2061-01-01(+50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796125">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sp>
        <p:nvSpPr>
          <p:cNvPr id="82" name="Google Shape;82;p3"/>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OPAC CLASSIFIED</a:t>
            </a:r>
            <a:endParaRPr/>
          </a:p>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REL TO CJTF-23</a:t>
            </a:r>
            <a:endParaRPr sz="1400" b="1" i="0" u="none" strike="noStrike" cap="none">
              <a:solidFill>
                <a:srgbClr val="000000"/>
              </a:solidFill>
              <a:latin typeface="Arial"/>
              <a:ea typeface="Arial"/>
              <a:cs typeface="Arial"/>
              <a:sym typeface="Arial"/>
            </a:endParaRPr>
          </a:p>
        </p:txBody>
      </p:sp>
      <p:sp>
        <p:nvSpPr>
          <p:cNvPr id="83" name="Google Shape;83;p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FF0000"/>
                </a:solidFill>
                <a:latin typeface="Arial"/>
                <a:ea typeface="Arial"/>
                <a:cs typeface="Arial"/>
                <a:sym typeface="Arial"/>
              </a:rPr>
              <a:t>OPAC CLASSIFIED</a:t>
            </a:r>
            <a:endParaRPr/>
          </a:p>
        </p:txBody>
      </p:sp>
      <p:pic>
        <p:nvPicPr>
          <p:cNvPr id="84" name="Google Shape;84;p3"/>
          <p:cNvPicPr preferRelativeResize="0"/>
          <p:nvPr/>
        </p:nvPicPr>
        <p:blipFill rotWithShape="1">
          <a:blip r:embed="rId4">
            <a:alphaModFix/>
          </a:blip>
          <a:srcRect b="513"/>
          <a:stretch/>
        </p:blipFill>
        <p:spPr>
          <a:xfrm>
            <a:off x="9104243" y="0"/>
            <a:ext cx="2276553" cy="1888331"/>
          </a:xfrm>
          <a:prstGeom prst="rect">
            <a:avLst/>
          </a:prstGeom>
          <a:noFill/>
          <a:ln w="9525" cap="flat" cmpd="sng">
            <a:solidFill>
              <a:schemeClr val="dk1"/>
            </a:solidFill>
            <a:prstDash val="solid"/>
            <a:miter lim="800000"/>
            <a:headEnd type="none" w="sm" len="sm"/>
            <a:tailEnd type="none" w="sm" len="sm"/>
          </a:ln>
        </p:spPr>
      </p:pic>
      <p:pic>
        <p:nvPicPr>
          <p:cNvPr id="85" name="Google Shape;85;p3" descr="D:\GIT PROJECTS\OPAT-background\Virtual Intelligence Service only logo.PNG"/>
          <p:cNvPicPr preferRelativeResize="0"/>
          <p:nvPr/>
        </p:nvPicPr>
        <p:blipFill rotWithShape="1">
          <a:blip r:embed="rId5">
            <a:alphaModFix/>
          </a:blip>
          <a:srcRect/>
          <a:stretch/>
        </p:blipFill>
        <p:spPr>
          <a:xfrm>
            <a:off x="0" y="0"/>
            <a:ext cx="2225675" cy="1958975"/>
          </a:xfrm>
          <a:prstGeom prst="rect">
            <a:avLst/>
          </a:prstGeom>
          <a:noFill/>
          <a:ln>
            <a:noFill/>
          </a:ln>
        </p:spPr>
      </p:pic>
      <p:grpSp>
        <p:nvGrpSpPr>
          <p:cNvPr id="86" name="Google Shape;86;p3"/>
          <p:cNvGrpSpPr/>
          <p:nvPr/>
        </p:nvGrpSpPr>
        <p:grpSpPr>
          <a:xfrm rot="-820657">
            <a:off x="14082403" y="2146851"/>
            <a:ext cx="559063" cy="692905"/>
            <a:chOff x="15526400" y="3343535"/>
            <a:chExt cx="1172983" cy="1324523"/>
          </a:xfrm>
        </p:grpSpPr>
        <p:sp>
          <p:nvSpPr>
            <p:cNvPr id="87" name="Google Shape;87;p3"/>
            <p:cNvSpPr/>
            <p:nvPr/>
          </p:nvSpPr>
          <p:spPr>
            <a:xfrm>
              <a:off x="15526400" y="3343535"/>
              <a:ext cx="1172983" cy="1324523"/>
            </a:xfrm>
            <a:custGeom>
              <a:avLst/>
              <a:gdLst/>
              <a:ahLst/>
              <a:cxnLst/>
              <a:rect l="l" t="t" r="r" b="b"/>
              <a:pathLst>
                <a:path w="1172983" h="1324524" extrusionOk="0">
                  <a:moveTo>
                    <a:pt x="599342" y="0"/>
                  </a:moveTo>
                  <a:lnTo>
                    <a:pt x="0" y="1316244"/>
                  </a:lnTo>
                  <a:lnTo>
                    <a:pt x="574507" y="993495"/>
                  </a:lnTo>
                  <a:lnTo>
                    <a:pt x="1172983" y="1324524"/>
                  </a:lnTo>
                  <a:lnTo>
                    <a:pt x="599342" y="0"/>
                  </a:lnTo>
                  <a:close/>
                </a:path>
              </a:pathLst>
            </a:cu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8" name="Google Shape;88;p3"/>
            <p:cNvSpPr txBox="1"/>
            <p:nvPr/>
          </p:nvSpPr>
          <p:spPr>
            <a:xfrm>
              <a:off x="15716513" y="3587815"/>
              <a:ext cx="502200" cy="105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fr" sz="2400" b="1" i="0" u="none" strike="noStrike" cap="none">
                  <a:solidFill>
                    <a:srgbClr val="000000"/>
                  </a:solidFill>
                  <a:latin typeface="Arial"/>
                  <a:ea typeface="Arial"/>
                  <a:cs typeface="Arial"/>
                  <a:sym typeface="Arial"/>
                </a:rPr>
                <a:t>N</a:t>
              </a:r>
              <a:endParaRPr sz="2400" b="1" i="0" u="none" strike="noStrike" cap="none">
                <a:solidFill>
                  <a:srgbClr val="000000"/>
                </a:solidFill>
                <a:latin typeface="Arial"/>
                <a:ea typeface="Arial"/>
                <a:cs typeface="Arial"/>
                <a:sym typeface="Arial"/>
              </a:endParaRPr>
            </a:p>
          </p:txBody>
        </p:sp>
      </p:grpSp>
      <p:sp>
        <p:nvSpPr>
          <p:cNvPr id="89" name="Google Shape;89;p3"/>
          <p:cNvSpPr/>
          <p:nvPr/>
        </p:nvSpPr>
        <p:spPr>
          <a:xfrm>
            <a:off x="5930275" y="5408300"/>
            <a:ext cx="1176325" cy="509575"/>
          </a:xfrm>
          <a:custGeom>
            <a:avLst/>
            <a:gdLst/>
            <a:ahLst/>
            <a:cxnLst/>
            <a:rect l="l" t="t" r="r" b="b"/>
            <a:pathLst>
              <a:path w="47053" h="20383" extrusionOk="0">
                <a:moveTo>
                  <a:pt x="8001" y="0"/>
                </a:moveTo>
                <a:lnTo>
                  <a:pt x="0" y="7239"/>
                </a:lnTo>
                <a:lnTo>
                  <a:pt x="42481" y="20383"/>
                </a:lnTo>
                <a:lnTo>
                  <a:pt x="47053" y="12382"/>
                </a:lnTo>
                <a:close/>
              </a:path>
            </a:pathLst>
          </a:custGeom>
          <a:noFill/>
          <a:ln w="38100" cap="flat" cmpd="sng">
            <a:solidFill>
              <a:schemeClr val="lt1"/>
            </a:solidFill>
            <a:prstDash val="solid"/>
            <a:round/>
            <a:headEnd type="none" w="med" len="med"/>
            <a:tailEnd type="none" w="med" len="med"/>
          </a:ln>
        </p:spPr>
      </p:sp>
      <p:sp>
        <p:nvSpPr>
          <p:cNvPr id="90" name="Google Shape;90;p3"/>
          <p:cNvSpPr/>
          <p:nvPr/>
        </p:nvSpPr>
        <p:spPr>
          <a:xfrm>
            <a:off x="10360006" y="1266896"/>
            <a:ext cx="118800" cy="130500"/>
          </a:xfrm>
          <a:prstGeom prst="rect">
            <a:avLst/>
          </a:pr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graphicFrame>
        <p:nvGraphicFramePr>
          <p:cNvPr id="95" name="Google Shape;95;p4"/>
          <p:cNvGraphicFramePr/>
          <p:nvPr/>
        </p:nvGraphicFramePr>
        <p:xfrm>
          <a:off x="0" y="0"/>
          <a:ext cx="15120000" cy="10696525"/>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a:solidFill>
                            <a:schemeClr val="dk1"/>
                          </a:solidFill>
                        </a:rPr>
                        <a:t>Apatity Rocket Fuel Factory, </a:t>
                      </a:r>
                      <a:r>
                        <a:rPr lang="fr" sz="2000" b="1" u="none" strike="noStrike" cap="none"/>
                        <a:t>SRN</a:t>
                      </a:r>
                      <a:endParaRPr sz="2000" b="1" u="none" strike="noStrike" cap="none"/>
                    </a:p>
                    <a:p>
                      <a:pPr marL="0" lvl="0" indent="0" algn="l" rtl="0">
                        <a:spcBef>
                          <a:spcPts val="0"/>
                        </a:spcBef>
                        <a:spcAft>
                          <a:spcPts val="0"/>
                        </a:spcAft>
                        <a:buClr>
                          <a:schemeClr val="dk1"/>
                        </a:buClr>
                        <a:buSzPts val="2000"/>
                        <a:buFont typeface="Arial"/>
                        <a:buNone/>
                      </a:pPr>
                      <a:r>
                        <a:rPr lang="fr" sz="2000" b="1">
                          <a:solidFill>
                            <a:schemeClr val="dk1"/>
                          </a:solidFill>
                        </a:rPr>
                        <a:t>JOINT DESIRED POINT OF IMPACT GRAPHIC 1/1</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OPAC CLASSIFIED</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REL TO CJTF-23</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07950">
                <a:tc vMerge="1">
                  <a:txBody>
                    <a:bodyPr/>
                    <a:lstStyle/>
                    <a:p>
                      <a:endParaRPr lang="nb-NO"/>
                    </a:p>
                  </a:txBody>
                  <a:tcPr/>
                </a:tc>
                <a:tc>
                  <a:txBody>
                    <a:bodyPr/>
                    <a:lstStyle/>
                    <a:p>
                      <a:pPr marL="0" marR="0" lvl="0" indent="0" algn="l" rtl="0">
                        <a:lnSpc>
                          <a:spcPct val="100000"/>
                        </a:lnSpc>
                        <a:spcBef>
                          <a:spcPts val="0"/>
                        </a:spcBef>
                        <a:spcAft>
                          <a:spcPts val="0"/>
                        </a:spcAft>
                        <a:buClr>
                          <a:srgbClr val="000000"/>
                        </a:buClr>
                        <a:buSzPts val="1500"/>
                        <a:buFont typeface="Arial"/>
                        <a:buNone/>
                      </a:pPr>
                      <a:r>
                        <a:rPr lang="fr" sz="1500" b="1" u="none" strike="noStrike" cap="none"/>
                        <a:t>BE: SRNTGT</a:t>
                      </a:r>
                      <a:r>
                        <a:rPr lang="fr" sz="1500" b="1"/>
                        <a:t>095</a:t>
                      </a:r>
                      <a:r>
                        <a:rPr lang="fr" sz="1500" b="1" u="none" strike="noStrike" cap="none"/>
                        <a:t>   CATCODE: </a:t>
                      </a:r>
                      <a:r>
                        <a:rPr lang="fr" sz="1500" b="1"/>
                        <a:t>7</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MIDB </a:t>
                      </a:r>
                      <a:r>
                        <a:rPr lang="fr" sz="1500" b="1">
                          <a:solidFill>
                            <a:schemeClr val="dk1"/>
                          </a:solidFill>
                        </a:rPr>
                        <a:t>GEO: [N 67 36.713] [E 033 24.218]</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ICOD: 2011-07-01 DOI: 2011-05-12</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2061-01-01(+50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796125">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pic>
        <p:nvPicPr>
          <p:cNvPr id="96" name="Google Shape;96;p4"/>
          <p:cNvPicPr preferRelativeResize="0"/>
          <p:nvPr/>
        </p:nvPicPr>
        <p:blipFill>
          <a:blip r:embed="rId3">
            <a:alphaModFix/>
          </a:blip>
          <a:stretch>
            <a:fillRect/>
          </a:stretch>
        </p:blipFill>
        <p:spPr>
          <a:xfrm>
            <a:off x="0" y="2415505"/>
            <a:ext cx="15119350" cy="7869740"/>
          </a:xfrm>
          <a:prstGeom prst="rect">
            <a:avLst/>
          </a:prstGeom>
          <a:noFill/>
          <a:ln>
            <a:noFill/>
          </a:ln>
        </p:spPr>
      </p:pic>
      <p:sp>
        <p:nvSpPr>
          <p:cNvPr id="97" name="Google Shape;97;p4"/>
          <p:cNvSpPr txBox="1"/>
          <p:nvPr/>
        </p:nvSpPr>
        <p:spPr>
          <a:xfrm>
            <a:off x="2097149" y="3668275"/>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a:t>
            </a:r>
            <a:endParaRPr sz="1400" b="1" i="0" u="none" strike="noStrike" cap="none">
              <a:solidFill>
                <a:schemeClr val="dk1"/>
              </a:solidFill>
              <a:latin typeface="Arial"/>
              <a:ea typeface="Arial"/>
              <a:cs typeface="Arial"/>
              <a:sym typeface="Arial"/>
            </a:endParaRPr>
          </a:p>
        </p:txBody>
      </p:sp>
      <p:cxnSp>
        <p:nvCxnSpPr>
          <p:cNvPr id="98" name="Google Shape;98;p4"/>
          <p:cNvCxnSpPr>
            <a:stCxn id="97" idx="2"/>
          </p:cNvCxnSpPr>
          <p:nvPr/>
        </p:nvCxnSpPr>
        <p:spPr>
          <a:xfrm>
            <a:off x="2546699" y="3952375"/>
            <a:ext cx="1466700" cy="684300"/>
          </a:xfrm>
          <a:prstGeom prst="straightConnector1">
            <a:avLst/>
          </a:prstGeom>
          <a:noFill/>
          <a:ln w="19050" cap="flat" cmpd="sng">
            <a:solidFill>
              <a:srgbClr val="FF0000"/>
            </a:solidFill>
            <a:prstDash val="solid"/>
            <a:round/>
            <a:headEnd type="none" w="sm" len="sm"/>
            <a:tailEnd type="oval" w="sm" len="sm"/>
          </a:ln>
        </p:spPr>
      </p:cxnSp>
      <p:sp>
        <p:nvSpPr>
          <p:cNvPr id="99" name="Google Shape;99;p4"/>
          <p:cNvSpPr txBox="1"/>
          <p:nvPr/>
        </p:nvSpPr>
        <p:spPr>
          <a:xfrm>
            <a:off x="9754425" y="7058500"/>
            <a:ext cx="2540100" cy="7860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SRNTGT</a:t>
            </a:r>
            <a:r>
              <a:rPr lang="fr" sz="1000" b="1"/>
              <a:t>095</a:t>
            </a:r>
            <a:r>
              <a:rPr lang="fr" sz="1000" b="1" i="0" u="none" strike="noStrike" cap="none">
                <a:solidFill>
                  <a:srgbClr val="000000"/>
                </a:solidFill>
                <a:latin typeface="Arial"/>
                <a:ea typeface="Arial"/>
                <a:cs typeface="Arial"/>
                <a:sym typeface="Arial"/>
              </a:rPr>
              <a:t>B</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Production facility</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N 67 36.627 E 033 24.859</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MSL: </a:t>
            </a:r>
            <a:r>
              <a:rPr lang="fr" sz="1000" b="1"/>
              <a:t>568</a:t>
            </a:r>
            <a:r>
              <a:rPr lang="fr" sz="1000" b="1" i="0" u="none" strike="noStrike" cap="none">
                <a:solidFill>
                  <a:srgbClr val="000000"/>
                </a:solidFill>
                <a:latin typeface="Arial"/>
                <a:ea typeface="Arial"/>
                <a:cs typeface="Arial"/>
                <a:sym typeface="Arial"/>
              </a:rPr>
              <a:t> FT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100" name="Google Shape;100;p4"/>
          <p:cNvSpPr txBox="1"/>
          <p:nvPr/>
        </p:nvSpPr>
        <p:spPr>
          <a:xfrm>
            <a:off x="9754425" y="7989850"/>
            <a:ext cx="2540100" cy="7665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SRNTGT</a:t>
            </a:r>
            <a:r>
              <a:rPr lang="fr" sz="1000" b="1"/>
              <a:t>095</a:t>
            </a:r>
            <a:r>
              <a:rPr lang="fr" sz="1000" b="1" i="0" u="none" strike="noStrike" cap="none">
                <a:solidFill>
                  <a:srgbClr val="000000"/>
                </a:solidFill>
                <a:latin typeface="Arial"/>
                <a:ea typeface="Arial"/>
                <a:cs typeface="Arial"/>
                <a:sym typeface="Arial"/>
              </a:rPr>
              <a:t>C</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Power to production facility</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N 67 36.608 E 033 24.959</a:t>
            </a:r>
            <a:r>
              <a:rPr lang="fr" sz="1000" b="1" i="0" u="none" strike="noStrike" cap="none">
                <a:solidFill>
                  <a:srgbClr val="000000"/>
                </a:solidFill>
                <a:latin typeface="Arial"/>
                <a:ea typeface="Arial"/>
                <a:cs typeface="Arial"/>
                <a:sym typeface="Arial"/>
              </a:rPr>
              <a:t> </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MSL: </a:t>
            </a:r>
            <a:r>
              <a:rPr lang="fr" sz="1000" b="1"/>
              <a:t>574</a:t>
            </a:r>
            <a:r>
              <a:rPr lang="fr" sz="1000" b="1" i="0" u="none" strike="noStrike" cap="none">
                <a:solidFill>
                  <a:srgbClr val="000000"/>
                </a:solidFill>
                <a:latin typeface="Arial"/>
                <a:ea typeface="Arial"/>
                <a:cs typeface="Arial"/>
                <a:sym typeface="Arial"/>
              </a:rPr>
              <a:t> FT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101" name="Google Shape;101;p4"/>
          <p:cNvSpPr txBox="1"/>
          <p:nvPr/>
        </p:nvSpPr>
        <p:spPr>
          <a:xfrm>
            <a:off x="9754425" y="6182975"/>
            <a:ext cx="2540100" cy="7956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SRNTGT</a:t>
            </a:r>
            <a:r>
              <a:rPr lang="fr" sz="1000" b="1"/>
              <a:t>095</a:t>
            </a:r>
            <a:r>
              <a:rPr lang="fr" sz="1000" b="1" i="0" u="none" strike="noStrike" cap="none">
                <a:solidFill>
                  <a:srgbClr val="000000"/>
                </a:solidFill>
                <a:latin typeface="Arial"/>
                <a:ea typeface="Arial"/>
                <a:cs typeface="Arial"/>
                <a:sym typeface="Arial"/>
              </a:rPr>
              <a:t>A</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Production facility</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N 67 36.736 E 033 24.585</a:t>
            </a:r>
            <a:r>
              <a:rPr lang="fr" sz="1000" b="1" i="0" u="none" strike="noStrike" cap="none">
                <a:solidFill>
                  <a:srgbClr val="000000"/>
                </a:solidFill>
                <a:latin typeface="Arial"/>
                <a:ea typeface="Arial"/>
                <a:cs typeface="Arial"/>
                <a:sym typeface="Arial"/>
              </a:rPr>
              <a:t> </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MSL: </a:t>
            </a:r>
            <a:r>
              <a:rPr lang="fr" sz="1000" b="1"/>
              <a:t>564</a:t>
            </a:r>
            <a:r>
              <a:rPr lang="fr" sz="1000" b="1" i="0" u="none" strike="noStrike" cap="none">
                <a:solidFill>
                  <a:srgbClr val="000000"/>
                </a:solidFill>
                <a:latin typeface="Arial"/>
                <a:ea typeface="Arial"/>
                <a:cs typeface="Arial"/>
                <a:sym typeface="Arial"/>
              </a:rPr>
              <a:t> FT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102" name="Google Shape;102;p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OPAC CLASSIFIED</a:t>
            </a:r>
            <a:endParaRPr/>
          </a:p>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REL TO CJTF-23</a:t>
            </a:r>
            <a:endParaRPr sz="1400" b="1" i="0" u="none" strike="noStrike" cap="none">
              <a:solidFill>
                <a:srgbClr val="000000"/>
              </a:solidFill>
              <a:latin typeface="Arial"/>
              <a:ea typeface="Arial"/>
              <a:cs typeface="Arial"/>
              <a:sym typeface="Arial"/>
            </a:endParaRPr>
          </a:p>
        </p:txBody>
      </p:sp>
      <p:sp>
        <p:nvSpPr>
          <p:cNvPr id="103" name="Google Shape;103;p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FF0000"/>
                </a:solidFill>
                <a:latin typeface="Arial"/>
                <a:ea typeface="Arial"/>
                <a:cs typeface="Arial"/>
                <a:sym typeface="Arial"/>
              </a:rPr>
              <a:t>OPAC CLASSIFIED</a:t>
            </a:r>
            <a:endParaRPr/>
          </a:p>
        </p:txBody>
      </p:sp>
      <p:pic>
        <p:nvPicPr>
          <p:cNvPr id="104" name="Google Shape;104;p4" descr="D:\GIT PROJECTS\OPAT-background\Virtual Intelligence Service only logo.PNG"/>
          <p:cNvPicPr preferRelativeResize="0"/>
          <p:nvPr/>
        </p:nvPicPr>
        <p:blipFill rotWithShape="1">
          <a:blip r:embed="rId4">
            <a:alphaModFix/>
          </a:blip>
          <a:srcRect/>
          <a:stretch/>
        </p:blipFill>
        <p:spPr>
          <a:xfrm>
            <a:off x="0" y="0"/>
            <a:ext cx="2225675" cy="1958975"/>
          </a:xfrm>
          <a:prstGeom prst="rect">
            <a:avLst/>
          </a:prstGeom>
          <a:noFill/>
          <a:ln>
            <a:noFill/>
          </a:ln>
        </p:spPr>
      </p:pic>
      <p:grpSp>
        <p:nvGrpSpPr>
          <p:cNvPr id="105" name="Google Shape;105;p4"/>
          <p:cNvGrpSpPr/>
          <p:nvPr/>
        </p:nvGrpSpPr>
        <p:grpSpPr>
          <a:xfrm rot="465975">
            <a:off x="14081586" y="2146649"/>
            <a:ext cx="559010" cy="692858"/>
            <a:chOff x="15526400" y="3343535"/>
            <a:chExt cx="1172983" cy="1324523"/>
          </a:xfrm>
        </p:grpSpPr>
        <p:sp>
          <p:nvSpPr>
            <p:cNvPr id="106" name="Google Shape;106;p4"/>
            <p:cNvSpPr/>
            <p:nvPr/>
          </p:nvSpPr>
          <p:spPr>
            <a:xfrm>
              <a:off x="15526400" y="3343535"/>
              <a:ext cx="1172983" cy="1324523"/>
            </a:xfrm>
            <a:custGeom>
              <a:avLst/>
              <a:gdLst/>
              <a:ahLst/>
              <a:cxnLst/>
              <a:rect l="l" t="t" r="r" b="b"/>
              <a:pathLst>
                <a:path w="1172983" h="1324524" extrusionOk="0">
                  <a:moveTo>
                    <a:pt x="599342" y="0"/>
                  </a:moveTo>
                  <a:lnTo>
                    <a:pt x="0" y="1316244"/>
                  </a:lnTo>
                  <a:lnTo>
                    <a:pt x="574507" y="993495"/>
                  </a:lnTo>
                  <a:lnTo>
                    <a:pt x="1172983" y="1324524"/>
                  </a:lnTo>
                  <a:lnTo>
                    <a:pt x="599342" y="0"/>
                  </a:lnTo>
                  <a:close/>
                </a:path>
              </a:pathLst>
            </a:cu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7" name="Google Shape;107;p4"/>
            <p:cNvSpPr txBox="1"/>
            <p:nvPr/>
          </p:nvSpPr>
          <p:spPr>
            <a:xfrm>
              <a:off x="15716513" y="3587815"/>
              <a:ext cx="502200" cy="105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fr" sz="2400" b="1" i="0" u="none" strike="noStrike" cap="none">
                  <a:solidFill>
                    <a:srgbClr val="000000"/>
                  </a:solidFill>
                  <a:latin typeface="Arial"/>
                  <a:ea typeface="Arial"/>
                  <a:cs typeface="Arial"/>
                  <a:sym typeface="Arial"/>
                </a:rPr>
                <a:t>N</a:t>
              </a:r>
              <a:endParaRPr sz="2400" b="1" i="0" u="none" strike="noStrike" cap="none">
                <a:solidFill>
                  <a:srgbClr val="000000"/>
                </a:solidFill>
                <a:latin typeface="Arial"/>
                <a:ea typeface="Arial"/>
                <a:cs typeface="Arial"/>
                <a:sym typeface="Arial"/>
              </a:endParaRPr>
            </a:p>
          </p:txBody>
        </p:sp>
      </p:grpSp>
      <p:pic>
        <p:nvPicPr>
          <p:cNvPr id="108" name="Google Shape;108;p4"/>
          <p:cNvPicPr preferRelativeResize="0"/>
          <p:nvPr/>
        </p:nvPicPr>
        <p:blipFill rotWithShape="1">
          <a:blip r:embed="rId5">
            <a:alphaModFix/>
          </a:blip>
          <a:srcRect b="517"/>
          <a:stretch/>
        </p:blipFill>
        <p:spPr>
          <a:xfrm>
            <a:off x="9104243" y="0"/>
            <a:ext cx="2276553" cy="1888331"/>
          </a:xfrm>
          <a:prstGeom prst="rect">
            <a:avLst/>
          </a:prstGeom>
          <a:noFill/>
          <a:ln w="9525" cap="flat" cmpd="sng">
            <a:solidFill>
              <a:schemeClr val="dk1"/>
            </a:solidFill>
            <a:prstDash val="solid"/>
            <a:miter lim="800000"/>
            <a:headEnd type="none" w="sm" len="sm"/>
            <a:tailEnd type="none" w="sm" len="sm"/>
          </a:ln>
        </p:spPr>
      </p:pic>
      <p:sp>
        <p:nvSpPr>
          <p:cNvPr id="109" name="Google Shape;109;p4"/>
          <p:cNvSpPr/>
          <p:nvPr/>
        </p:nvSpPr>
        <p:spPr>
          <a:xfrm>
            <a:off x="3430275" y="4361175"/>
            <a:ext cx="3346450" cy="1009650"/>
          </a:xfrm>
          <a:custGeom>
            <a:avLst/>
            <a:gdLst/>
            <a:ahLst/>
            <a:cxnLst/>
            <a:rect l="l" t="t" r="r" b="b"/>
            <a:pathLst>
              <a:path w="133858" h="40386" extrusionOk="0">
                <a:moveTo>
                  <a:pt x="762" y="0"/>
                </a:moveTo>
                <a:lnTo>
                  <a:pt x="0" y="39878"/>
                </a:lnTo>
                <a:lnTo>
                  <a:pt x="133350" y="40386"/>
                </a:lnTo>
                <a:lnTo>
                  <a:pt x="133858" y="4318"/>
                </a:lnTo>
                <a:close/>
              </a:path>
            </a:pathLst>
          </a:custGeom>
          <a:noFill/>
          <a:ln w="19050" cap="flat" cmpd="sng">
            <a:solidFill>
              <a:schemeClr val="lt1"/>
            </a:solidFill>
            <a:prstDash val="solid"/>
            <a:round/>
            <a:headEnd type="none" w="med" len="med"/>
            <a:tailEnd type="none" w="med" len="med"/>
          </a:ln>
        </p:spPr>
      </p:sp>
      <p:sp>
        <p:nvSpPr>
          <p:cNvPr id="110" name="Google Shape;110;p4"/>
          <p:cNvSpPr txBox="1"/>
          <p:nvPr/>
        </p:nvSpPr>
        <p:spPr>
          <a:xfrm>
            <a:off x="9754425" y="8901700"/>
            <a:ext cx="2540100" cy="7665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SRNTGT</a:t>
            </a:r>
            <a:r>
              <a:rPr lang="fr" sz="1000" b="1"/>
              <a:t>095D</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Rocket fuel (output)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N 67 36.649 E 033 24.881</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MSL: </a:t>
            </a:r>
            <a:r>
              <a:rPr lang="fr" sz="1000" b="1"/>
              <a:t>577</a:t>
            </a:r>
            <a:r>
              <a:rPr lang="fr" sz="1000" b="1" i="0" u="none" strike="noStrike" cap="none">
                <a:solidFill>
                  <a:srgbClr val="000000"/>
                </a:solidFill>
                <a:latin typeface="Arial"/>
                <a:ea typeface="Arial"/>
                <a:cs typeface="Arial"/>
                <a:sym typeface="Arial"/>
              </a:rPr>
              <a:t> FT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111" name="Google Shape;111;p4"/>
          <p:cNvSpPr txBox="1"/>
          <p:nvPr/>
        </p:nvSpPr>
        <p:spPr>
          <a:xfrm>
            <a:off x="9754425" y="9743425"/>
            <a:ext cx="2540100" cy="7665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SRNTGT</a:t>
            </a:r>
            <a:r>
              <a:rPr lang="fr" sz="1000" b="1"/>
              <a:t>095E</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Rocket fuel (output)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N 67 36.658 E 033 24.962</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MSL: </a:t>
            </a:r>
            <a:r>
              <a:rPr lang="fr" sz="1000" b="1"/>
              <a:t>591</a:t>
            </a:r>
            <a:r>
              <a:rPr lang="fr" sz="1000" b="1" i="0" u="none" strike="noStrike" cap="none">
                <a:solidFill>
                  <a:srgbClr val="000000"/>
                </a:solidFill>
                <a:latin typeface="Arial"/>
                <a:ea typeface="Arial"/>
                <a:cs typeface="Arial"/>
                <a:sym typeface="Arial"/>
              </a:rPr>
              <a:t> FT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112" name="Google Shape;112;p4"/>
          <p:cNvSpPr txBox="1"/>
          <p:nvPr/>
        </p:nvSpPr>
        <p:spPr>
          <a:xfrm>
            <a:off x="12415075" y="6197525"/>
            <a:ext cx="2540100" cy="7665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SRNTGT</a:t>
            </a:r>
            <a:r>
              <a:rPr lang="fr" sz="1000" b="1"/>
              <a:t>095F</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Administration Building</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N 67 36.674 E 033 24.647</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MSL: </a:t>
            </a:r>
            <a:r>
              <a:rPr lang="fr" sz="1000" b="1"/>
              <a:t>561</a:t>
            </a:r>
            <a:r>
              <a:rPr lang="fr" sz="1000" b="1" i="0" u="none" strike="noStrike" cap="none">
                <a:solidFill>
                  <a:srgbClr val="000000"/>
                </a:solidFill>
                <a:latin typeface="Arial"/>
                <a:ea typeface="Arial"/>
                <a:cs typeface="Arial"/>
                <a:sym typeface="Arial"/>
              </a:rPr>
              <a:t> FT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113" name="Google Shape;113;p4"/>
          <p:cNvSpPr txBox="1"/>
          <p:nvPr/>
        </p:nvSpPr>
        <p:spPr>
          <a:xfrm>
            <a:off x="12415075" y="7068250"/>
            <a:ext cx="2540100" cy="7665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SRNTGT</a:t>
            </a:r>
            <a:r>
              <a:rPr lang="fr" sz="1000" b="1"/>
              <a:t>095G</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Chemicals (input)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N 67 36.644 E 033 24.780</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MSL: </a:t>
            </a:r>
            <a:r>
              <a:rPr lang="fr" sz="1000" b="1"/>
              <a:t>564</a:t>
            </a:r>
            <a:r>
              <a:rPr lang="fr" sz="1000" b="1" i="0" u="none" strike="noStrike" cap="none">
                <a:solidFill>
                  <a:srgbClr val="000000"/>
                </a:solidFill>
                <a:latin typeface="Arial"/>
                <a:ea typeface="Arial"/>
                <a:cs typeface="Arial"/>
                <a:sym typeface="Arial"/>
              </a:rPr>
              <a:t> FT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114" name="Google Shape;114;p4"/>
          <p:cNvSpPr txBox="1"/>
          <p:nvPr/>
        </p:nvSpPr>
        <p:spPr>
          <a:xfrm>
            <a:off x="12415075" y="7989850"/>
            <a:ext cx="2540100" cy="7665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SRNTGT</a:t>
            </a:r>
            <a:r>
              <a:rPr lang="fr" sz="1000" b="1"/>
              <a:t>095H</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Chemicals (input)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N 67 36.701 E 033 24.559</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MSL: </a:t>
            </a:r>
            <a:r>
              <a:rPr lang="fr" sz="1000" b="1"/>
              <a:t>554</a:t>
            </a:r>
            <a:r>
              <a:rPr lang="fr" sz="1000" b="1" i="0" u="none" strike="noStrike" cap="none">
                <a:solidFill>
                  <a:srgbClr val="000000"/>
                </a:solidFill>
                <a:latin typeface="Arial"/>
                <a:ea typeface="Arial"/>
                <a:cs typeface="Arial"/>
                <a:sym typeface="Arial"/>
              </a:rPr>
              <a:t> FT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115" name="Google Shape;115;p4"/>
          <p:cNvSpPr txBox="1"/>
          <p:nvPr/>
        </p:nvSpPr>
        <p:spPr>
          <a:xfrm>
            <a:off x="12415075" y="8911450"/>
            <a:ext cx="2540100" cy="7665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SRNTGT</a:t>
            </a:r>
            <a:r>
              <a:rPr lang="fr" sz="1000" b="1"/>
              <a:t>095I</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Chemicals (input)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N 67 36.718 E 033 24.581</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MSL:</a:t>
            </a:r>
            <a:r>
              <a:rPr lang="fr" sz="1000" b="1"/>
              <a:t> 561</a:t>
            </a:r>
            <a:r>
              <a:rPr lang="fr" sz="1000" b="1" i="0" u="none" strike="noStrike" cap="none">
                <a:solidFill>
                  <a:srgbClr val="000000"/>
                </a:solidFill>
                <a:latin typeface="Arial"/>
                <a:ea typeface="Arial"/>
                <a:cs typeface="Arial"/>
                <a:sym typeface="Arial"/>
              </a:rPr>
              <a:t> FT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116" name="Google Shape;116;p4"/>
          <p:cNvSpPr txBox="1"/>
          <p:nvPr/>
        </p:nvSpPr>
        <p:spPr>
          <a:xfrm>
            <a:off x="12415075" y="9743425"/>
            <a:ext cx="2540100" cy="7665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SRNTGT</a:t>
            </a:r>
            <a:r>
              <a:rPr lang="fr" sz="1000" b="1"/>
              <a:t>095J</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Chemicals (input)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a:t>N 67 36.722 E 033 24.497</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fr" sz="1000" b="1" i="0" u="none" strike="noStrike" cap="none">
                <a:solidFill>
                  <a:srgbClr val="000000"/>
                </a:solidFill>
                <a:latin typeface="Arial"/>
                <a:ea typeface="Arial"/>
                <a:cs typeface="Arial"/>
                <a:sym typeface="Arial"/>
              </a:rPr>
              <a:t>DPI MSL: </a:t>
            </a:r>
            <a:r>
              <a:rPr lang="fr" sz="1000" b="1"/>
              <a:t>551</a:t>
            </a:r>
            <a:r>
              <a:rPr lang="fr" sz="1000" b="1" i="0" u="none" strike="noStrike" cap="none">
                <a:solidFill>
                  <a:srgbClr val="000000"/>
                </a:solidFill>
                <a:latin typeface="Arial"/>
                <a:ea typeface="Arial"/>
                <a:cs typeface="Arial"/>
                <a:sym typeface="Arial"/>
              </a:rPr>
              <a:t> FT</a:t>
            </a: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117" name="Google Shape;117;p4"/>
          <p:cNvSpPr txBox="1"/>
          <p:nvPr/>
        </p:nvSpPr>
        <p:spPr>
          <a:xfrm>
            <a:off x="3265249" y="3668275"/>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t>
            </a:r>
            <a:r>
              <a:rPr lang="fr" b="1">
                <a:solidFill>
                  <a:schemeClr val="dk1"/>
                </a:solidFill>
              </a:rPr>
              <a:t>B</a:t>
            </a:r>
            <a:endParaRPr sz="1400" b="1" i="0" u="none" strike="noStrike" cap="none">
              <a:solidFill>
                <a:schemeClr val="dk1"/>
              </a:solidFill>
              <a:latin typeface="Arial"/>
              <a:ea typeface="Arial"/>
              <a:cs typeface="Arial"/>
              <a:sym typeface="Arial"/>
            </a:endParaRPr>
          </a:p>
        </p:txBody>
      </p:sp>
      <p:cxnSp>
        <p:nvCxnSpPr>
          <p:cNvPr id="118" name="Google Shape;118;p4"/>
          <p:cNvCxnSpPr>
            <a:stCxn id="117" idx="2"/>
          </p:cNvCxnSpPr>
          <p:nvPr/>
        </p:nvCxnSpPr>
        <p:spPr>
          <a:xfrm>
            <a:off x="3714799" y="3952375"/>
            <a:ext cx="2238900" cy="1272300"/>
          </a:xfrm>
          <a:prstGeom prst="straightConnector1">
            <a:avLst/>
          </a:prstGeom>
          <a:noFill/>
          <a:ln w="19050" cap="flat" cmpd="sng">
            <a:solidFill>
              <a:srgbClr val="FF0000"/>
            </a:solidFill>
            <a:prstDash val="solid"/>
            <a:round/>
            <a:headEnd type="none" w="sm" len="sm"/>
            <a:tailEnd type="oval" w="sm" len="sm"/>
          </a:ln>
        </p:spPr>
      </p:cxnSp>
      <p:sp>
        <p:nvSpPr>
          <p:cNvPr id="119" name="Google Shape;119;p4"/>
          <p:cNvSpPr txBox="1"/>
          <p:nvPr/>
        </p:nvSpPr>
        <p:spPr>
          <a:xfrm>
            <a:off x="4691799" y="3515875"/>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t>
            </a:r>
            <a:r>
              <a:rPr lang="fr" b="1">
                <a:solidFill>
                  <a:schemeClr val="dk1"/>
                </a:solidFill>
              </a:rPr>
              <a:t>D</a:t>
            </a:r>
            <a:endParaRPr sz="1400" b="1" i="0" u="none" strike="noStrike" cap="none">
              <a:solidFill>
                <a:schemeClr val="dk1"/>
              </a:solidFill>
              <a:latin typeface="Arial"/>
              <a:ea typeface="Arial"/>
              <a:cs typeface="Arial"/>
              <a:sym typeface="Arial"/>
            </a:endParaRPr>
          </a:p>
        </p:txBody>
      </p:sp>
      <p:cxnSp>
        <p:nvCxnSpPr>
          <p:cNvPr id="120" name="Google Shape;120;p4"/>
          <p:cNvCxnSpPr>
            <a:stCxn id="119" idx="2"/>
          </p:cNvCxnSpPr>
          <p:nvPr/>
        </p:nvCxnSpPr>
        <p:spPr>
          <a:xfrm>
            <a:off x="5141349" y="3799975"/>
            <a:ext cx="759600" cy="1119000"/>
          </a:xfrm>
          <a:prstGeom prst="straightConnector1">
            <a:avLst/>
          </a:prstGeom>
          <a:noFill/>
          <a:ln w="19050" cap="flat" cmpd="sng">
            <a:solidFill>
              <a:srgbClr val="FF0000"/>
            </a:solidFill>
            <a:prstDash val="solid"/>
            <a:round/>
            <a:headEnd type="none" w="sm" len="sm"/>
            <a:tailEnd type="oval" w="sm" len="sm"/>
          </a:ln>
        </p:spPr>
      </p:cxnSp>
      <p:sp>
        <p:nvSpPr>
          <p:cNvPr id="121" name="Google Shape;121;p4"/>
          <p:cNvSpPr txBox="1"/>
          <p:nvPr/>
        </p:nvSpPr>
        <p:spPr>
          <a:xfrm>
            <a:off x="5889749" y="3515875"/>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t>
            </a:r>
            <a:r>
              <a:rPr lang="fr" b="1">
                <a:solidFill>
                  <a:schemeClr val="dk1"/>
                </a:solidFill>
              </a:rPr>
              <a:t>E</a:t>
            </a:r>
            <a:endParaRPr sz="1400" b="1" i="0" u="none" strike="noStrike" cap="none">
              <a:solidFill>
                <a:schemeClr val="dk1"/>
              </a:solidFill>
              <a:latin typeface="Arial"/>
              <a:ea typeface="Arial"/>
              <a:cs typeface="Arial"/>
              <a:sym typeface="Arial"/>
            </a:endParaRPr>
          </a:p>
        </p:txBody>
      </p:sp>
      <p:cxnSp>
        <p:nvCxnSpPr>
          <p:cNvPr id="122" name="Google Shape;122;p4"/>
          <p:cNvCxnSpPr>
            <a:stCxn id="121" idx="2"/>
          </p:cNvCxnSpPr>
          <p:nvPr/>
        </p:nvCxnSpPr>
        <p:spPr>
          <a:xfrm flipH="1">
            <a:off x="6165299" y="3799975"/>
            <a:ext cx="174000" cy="789600"/>
          </a:xfrm>
          <a:prstGeom prst="straightConnector1">
            <a:avLst/>
          </a:prstGeom>
          <a:noFill/>
          <a:ln w="19050" cap="flat" cmpd="sng">
            <a:solidFill>
              <a:srgbClr val="FF0000"/>
            </a:solidFill>
            <a:prstDash val="solid"/>
            <a:round/>
            <a:headEnd type="none" w="sm" len="sm"/>
            <a:tailEnd type="oval" w="sm" len="sm"/>
          </a:ln>
        </p:spPr>
      </p:cxnSp>
      <p:sp>
        <p:nvSpPr>
          <p:cNvPr id="123" name="Google Shape;123;p4"/>
          <p:cNvSpPr txBox="1"/>
          <p:nvPr/>
        </p:nvSpPr>
        <p:spPr>
          <a:xfrm>
            <a:off x="7141649" y="3668275"/>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t>
            </a:r>
            <a:r>
              <a:rPr lang="fr" b="1">
                <a:solidFill>
                  <a:schemeClr val="dk1"/>
                </a:solidFill>
              </a:rPr>
              <a:t>C</a:t>
            </a:r>
            <a:endParaRPr sz="1400" b="1" i="0" u="none" strike="noStrike" cap="none">
              <a:solidFill>
                <a:schemeClr val="dk1"/>
              </a:solidFill>
              <a:latin typeface="Arial"/>
              <a:ea typeface="Arial"/>
              <a:cs typeface="Arial"/>
              <a:sym typeface="Arial"/>
            </a:endParaRPr>
          </a:p>
        </p:txBody>
      </p:sp>
      <p:cxnSp>
        <p:nvCxnSpPr>
          <p:cNvPr id="124" name="Google Shape;124;p4"/>
          <p:cNvCxnSpPr>
            <a:stCxn id="123" idx="2"/>
          </p:cNvCxnSpPr>
          <p:nvPr/>
        </p:nvCxnSpPr>
        <p:spPr>
          <a:xfrm flipH="1">
            <a:off x="6488699" y="3952375"/>
            <a:ext cx="1102500" cy="1219500"/>
          </a:xfrm>
          <a:prstGeom prst="straightConnector1">
            <a:avLst/>
          </a:prstGeom>
          <a:noFill/>
          <a:ln w="19050" cap="flat" cmpd="sng">
            <a:solidFill>
              <a:srgbClr val="FF0000"/>
            </a:solidFill>
            <a:prstDash val="solid"/>
            <a:round/>
            <a:headEnd type="none" w="sm" len="sm"/>
            <a:tailEnd type="oval" w="sm" len="sm"/>
          </a:ln>
        </p:spPr>
      </p:cxnSp>
      <p:sp>
        <p:nvSpPr>
          <p:cNvPr id="125" name="Google Shape;125;p4"/>
          <p:cNvSpPr txBox="1"/>
          <p:nvPr/>
        </p:nvSpPr>
        <p:spPr>
          <a:xfrm>
            <a:off x="4164349" y="5681438"/>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t>
            </a:r>
            <a:r>
              <a:rPr lang="fr" b="1">
                <a:solidFill>
                  <a:schemeClr val="dk1"/>
                </a:solidFill>
              </a:rPr>
              <a:t>F</a:t>
            </a:r>
            <a:endParaRPr sz="1400" b="1" i="0" u="none" strike="noStrike" cap="none">
              <a:solidFill>
                <a:schemeClr val="dk1"/>
              </a:solidFill>
              <a:latin typeface="Arial"/>
              <a:ea typeface="Arial"/>
              <a:cs typeface="Arial"/>
              <a:sym typeface="Arial"/>
            </a:endParaRPr>
          </a:p>
        </p:txBody>
      </p:sp>
      <p:cxnSp>
        <p:nvCxnSpPr>
          <p:cNvPr id="126" name="Google Shape;126;p4"/>
          <p:cNvCxnSpPr>
            <a:stCxn id="125" idx="0"/>
          </p:cNvCxnSpPr>
          <p:nvPr/>
        </p:nvCxnSpPr>
        <p:spPr>
          <a:xfrm rot="10800000" flipH="1">
            <a:off x="4613899" y="5165738"/>
            <a:ext cx="69900" cy="515700"/>
          </a:xfrm>
          <a:prstGeom prst="straightConnector1">
            <a:avLst/>
          </a:prstGeom>
          <a:noFill/>
          <a:ln w="19050" cap="flat" cmpd="sng">
            <a:solidFill>
              <a:srgbClr val="FF0000"/>
            </a:solidFill>
            <a:prstDash val="solid"/>
            <a:round/>
            <a:headEnd type="none" w="sm" len="sm"/>
            <a:tailEnd type="oval" w="sm" len="sm"/>
          </a:ln>
        </p:spPr>
      </p:cxnSp>
      <p:sp>
        <p:nvSpPr>
          <p:cNvPr id="127" name="Google Shape;127;p4"/>
          <p:cNvSpPr txBox="1"/>
          <p:nvPr/>
        </p:nvSpPr>
        <p:spPr>
          <a:xfrm>
            <a:off x="5216749" y="5681438"/>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t>
            </a:r>
            <a:r>
              <a:rPr lang="fr" b="1">
                <a:solidFill>
                  <a:schemeClr val="dk1"/>
                </a:solidFill>
              </a:rPr>
              <a:t>G</a:t>
            </a:r>
            <a:endParaRPr sz="1400" b="1" i="0" u="none" strike="noStrike" cap="none">
              <a:solidFill>
                <a:schemeClr val="dk1"/>
              </a:solidFill>
              <a:latin typeface="Arial"/>
              <a:ea typeface="Arial"/>
              <a:cs typeface="Arial"/>
              <a:sym typeface="Arial"/>
            </a:endParaRPr>
          </a:p>
        </p:txBody>
      </p:sp>
      <p:cxnSp>
        <p:nvCxnSpPr>
          <p:cNvPr id="128" name="Google Shape;128;p4"/>
          <p:cNvCxnSpPr>
            <a:stCxn id="127" idx="0"/>
          </p:cNvCxnSpPr>
          <p:nvPr/>
        </p:nvCxnSpPr>
        <p:spPr>
          <a:xfrm rot="10800000">
            <a:off x="5436199" y="5142338"/>
            <a:ext cx="230100" cy="539100"/>
          </a:xfrm>
          <a:prstGeom prst="straightConnector1">
            <a:avLst/>
          </a:prstGeom>
          <a:noFill/>
          <a:ln w="19050" cap="flat" cmpd="sng">
            <a:solidFill>
              <a:srgbClr val="FF0000"/>
            </a:solidFill>
            <a:prstDash val="solid"/>
            <a:round/>
            <a:headEnd type="none" w="sm" len="sm"/>
            <a:tailEnd type="oval" w="sm" len="sm"/>
          </a:ln>
        </p:spPr>
      </p:cxnSp>
      <p:sp>
        <p:nvSpPr>
          <p:cNvPr id="129" name="Google Shape;129;p4"/>
          <p:cNvSpPr txBox="1"/>
          <p:nvPr/>
        </p:nvSpPr>
        <p:spPr>
          <a:xfrm>
            <a:off x="2822024" y="5898675"/>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t>
            </a:r>
            <a:r>
              <a:rPr lang="fr" b="1">
                <a:solidFill>
                  <a:schemeClr val="dk1"/>
                </a:solidFill>
              </a:rPr>
              <a:t>H</a:t>
            </a:r>
            <a:endParaRPr sz="1400" b="1" i="0" u="none" strike="noStrike" cap="none">
              <a:solidFill>
                <a:schemeClr val="dk1"/>
              </a:solidFill>
              <a:latin typeface="Arial"/>
              <a:ea typeface="Arial"/>
              <a:cs typeface="Arial"/>
              <a:sym typeface="Arial"/>
            </a:endParaRPr>
          </a:p>
        </p:txBody>
      </p:sp>
      <p:cxnSp>
        <p:nvCxnSpPr>
          <p:cNvPr id="130" name="Google Shape;130;p4"/>
          <p:cNvCxnSpPr>
            <a:stCxn id="129" idx="3"/>
          </p:cNvCxnSpPr>
          <p:nvPr/>
        </p:nvCxnSpPr>
        <p:spPr>
          <a:xfrm rot="10800000" flipH="1">
            <a:off x="3721124" y="5124825"/>
            <a:ext cx="404100" cy="915900"/>
          </a:xfrm>
          <a:prstGeom prst="straightConnector1">
            <a:avLst/>
          </a:prstGeom>
          <a:noFill/>
          <a:ln w="19050" cap="flat" cmpd="sng">
            <a:solidFill>
              <a:srgbClr val="FF0000"/>
            </a:solidFill>
            <a:prstDash val="solid"/>
            <a:round/>
            <a:headEnd type="none" w="sm" len="sm"/>
            <a:tailEnd type="oval" w="sm" len="sm"/>
          </a:ln>
        </p:spPr>
      </p:cxnSp>
      <p:sp>
        <p:nvSpPr>
          <p:cNvPr id="131" name="Google Shape;131;p4"/>
          <p:cNvSpPr txBox="1"/>
          <p:nvPr/>
        </p:nvSpPr>
        <p:spPr>
          <a:xfrm>
            <a:off x="2822024" y="5532250"/>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t>
            </a:r>
            <a:r>
              <a:rPr lang="fr" b="1">
                <a:solidFill>
                  <a:schemeClr val="dk1"/>
                </a:solidFill>
              </a:rPr>
              <a:t>I</a:t>
            </a:r>
            <a:endParaRPr sz="1400" b="1" i="0" u="none" strike="noStrike" cap="none">
              <a:solidFill>
                <a:schemeClr val="dk1"/>
              </a:solidFill>
              <a:latin typeface="Arial"/>
              <a:ea typeface="Arial"/>
              <a:cs typeface="Arial"/>
              <a:sym typeface="Arial"/>
            </a:endParaRPr>
          </a:p>
        </p:txBody>
      </p:sp>
      <p:cxnSp>
        <p:nvCxnSpPr>
          <p:cNvPr id="132" name="Google Shape;132;p4"/>
          <p:cNvCxnSpPr>
            <a:stCxn id="131" idx="3"/>
          </p:cNvCxnSpPr>
          <p:nvPr/>
        </p:nvCxnSpPr>
        <p:spPr>
          <a:xfrm rot="10800000" flipH="1">
            <a:off x="3721124" y="4860100"/>
            <a:ext cx="409800" cy="814200"/>
          </a:xfrm>
          <a:prstGeom prst="straightConnector1">
            <a:avLst/>
          </a:prstGeom>
          <a:noFill/>
          <a:ln w="19050" cap="flat" cmpd="sng">
            <a:solidFill>
              <a:srgbClr val="FF0000"/>
            </a:solidFill>
            <a:prstDash val="solid"/>
            <a:round/>
            <a:headEnd type="none" w="sm" len="sm"/>
            <a:tailEnd type="oval" w="sm" len="sm"/>
          </a:ln>
        </p:spPr>
      </p:cxnSp>
      <p:sp>
        <p:nvSpPr>
          <p:cNvPr id="133" name="Google Shape;133;p4"/>
          <p:cNvSpPr txBox="1"/>
          <p:nvPr/>
        </p:nvSpPr>
        <p:spPr>
          <a:xfrm>
            <a:off x="1768949" y="5724400"/>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t>
            </a:r>
            <a:r>
              <a:rPr lang="fr" b="1">
                <a:solidFill>
                  <a:schemeClr val="dk1"/>
                </a:solidFill>
              </a:rPr>
              <a:t>J</a:t>
            </a:r>
            <a:endParaRPr sz="1400" b="1" i="0" u="none" strike="noStrike" cap="none">
              <a:solidFill>
                <a:schemeClr val="dk1"/>
              </a:solidFill>
              <a:latin typeface="Arial"/>
              <a:ea typeface="Arial"/>
              <a:cs typeface="Arial"/>
              <a:sym typeface="Arial"/>
            </a:endParaRPr>
          </a:p>
        </p:txBody>
      </p:sp>
      <p:cxnSp>
        <p:nvCxnSpPr>
          <p:cNvPr id="134" name="Google Shape;134;p4"/>
          <p:cNvCxnSpPr>
            <a:stCxn id="133" idx="0"/>
          </p:cNvCxnSpPr>
          <p:nvPr/>
        </p:nvCxnSpPr>
        <p:spPr>
          <a:xfrm rot="10800000" flipH="1">
            <a:off x="2218499" y="5030500"/>
            <a:ext cx="1518600" cy="693900"/>
          </a:xfrm>
          <a:prstGeom prst="straightConnector1">
            <a:avLst/>
          </a:prstGeom>
          <a:noFill/>
          <a:ln w="19050" cap="flat" cmpd="sng">
            <a:solidFill>
              <a:srgbClr val="FF0000"/>
            </a:solidFill>
            <a:prstDash val="solid"/>
            <a:round/>
            <a:headEnd type="none" w="sm" len="sm"/>
            <a:tailEnd type="oval" w="sm" len="sm"/>
          </a:ln>
        </p:spPr>
      </p:cxnSp>
      <p:sp>
        <p:nvSpPr>
          <p:cNvPr id="135" name="Google Shape;135;p4"/>
          <p:cNvSpPr/>
          <p:nvPr/>
        </p:nvSpPr>
        <p:spPr>
          <a:xfrm>
            <a:off x="10360006" y="1266896"/>
            <a:ext cx="118800" cy="130500"/>
          </a:xfrm>
          <a:prstGeom prst="rect">
            <a:avLst/>
          </a:pr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graphicFrame>
        <p:nvGraphicFramePr>
          <p:cNvPr id="140" name="Google Shape;140;p5"/>
          <p:cNvGraphicFramePr/>
          <p:nvPr/>
        </p:nvGraphicFramePr>
        <p:xfrm>
          <a:off x="0" y="0"/>
          <a:ext cx="15120000" cy="10696525"/>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a:solidFill>
                            <a:schemeClr val="dk1"/>
                          </a:solidFill>
                        </a:rPr>
                        <a:t>Apatity Rocket Fuel Factory,</a:t>
                      </a:r>
                      <a:r>
                        <a:rPr lang="fr" sz="2000" b="1" u="none" strike="noStrike" cap="none"/>
                        <a:t> SRN</a:t>
                      </a:r>
                      <a:endParaRPr/>
                    </a:p>
                    <a:p>
                      <a:pPr marL="0" marR="0" lvl="0" indent="0" algn="l" rtl="0">
                        <a:lnSpc>
                          <a:spcPct val="100000"/>
                        </a:lnSpc>
                        <a:spcBef>
                          <a:spcPts val="0"/>
                        </a:spcBef>
                        <a:spcAft>
                          <a:spcPts val="0"/>
                        </a:spcAft>
                        <a:buClr>
                          <a:srgbClr val="000000"/>
                        </a:buClr>
                        <a:buSzPts val="2000"/>
                        <a:buFont typeface="Arial"/>
                        <a:buNone/>
                      </a:pPr>
                      <a:r>
                        <a:rPr lang="fr" sz="2000" b="1" u="none" strike="noStrike" cap="none"/>
                        <a:t>WEAPONEERING OPTIONS</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OPAC CLASSIFIED</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REL TO CJTF-23</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07950">
                <a:tc vMerge="1">
                  <a:txBody>
                    <a:bodyPr/>
                    <a:lstStyle/>
                    <a:p>
                      <a:endParaRPr lang="nb-NO"/>
                    </a:p>
                  </a:txBody>
                  <a:tcPr/>
                </a:tc>
                <a:tc>
                  <a:txBody>
                    <a:bodyPr/>
                    <a:lstStyle/>
                    <a:p>
                      <a:pPr marL="0" marR="0" lvl="0" indent="0" algn="l" rtl="0">
                        <a:lnSpc>
                          <a:spcPct val="100000"/>
                        </a:lnSpc>
                        <a:spcBef>
                          <a:spcPts val="0"/>
                        </a:spcBef>
                        <a:spcAft>
                          <a:spcPts val="0"/>
                        </a:spcAft>
                        <a:buClr>
                          <a:srgbClr val="000000"/>
                        </a:buClr>
                        <a:buSzPts val="1500"/>
                        <a:buFont typeface="Arial"/>
                        <a:buNone/>
                      </a:pPr>
                      <a:r>
                        <a:rPr lang="fr" sz="1500" b="1" u="none" strike="noStrike" cap="none"/>
                        <a:t>BE: SRNTGT</a:t>
                      </a:r>
                      <a:r>
                        <a:rPr lang="fr" sz="1500" b="1"/>
                        <a:t>095</a:t>
                      </a:r>
                      <a:r>
                        <a:rPr lang="fr" sz="1500" b="1" u="none" strike="noStrike" cap="none"/>
                        <a:t>   CATCODE: </a:t>
                      </a:r>
                      <a:r>
                        <a:rPr lang="fr" sz="1500" b="1"/>
                        <a:t>7</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MIDB GEO: </a:t>
                      </a:r>
                      <a:r>
                        <a:rPr lang="fr" sz="1500" b="1">
                          <a:solidFill>
                            <a:schemeClr val="dk1"/>
                          </a:solidFill>
                        </a:rPr>
                        <a:t>[N 67 36.713] [E 033 24.218]</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ICOD: 2011-07-01 DOI: 2011-05-12</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2061-01-01(+50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796125">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sp>
        <p:nvSpPr>
          <p:cNvPr id="141" name="Google Shape;141;p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OPAC CLASSIFIED</a:t>
            </a:r>
            <a:endParaRPr/>
          </a:p>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REL TO CJTF-23</a:t>
            </a:r>
            <a:endParaRPr sz="1400" b="1" i="0" u="none" strike="noStrike" cap="none">
              <a:solidFill>
                <a:srgbClr val="000000"/>
              </a:solidFill>
              <a:latin typeface="Arial"/>
              <a:ea typeface="Arial"/>
              <a:cs typeface="Arial"/>
              <a:sym typeface="Arial"/>
            </a:endParaRPr>
          </a:p>
        </p:txBody>
      </p:sp>
      <p:graphicFrame>
        <p:nvGraphicFramePr>
          <p:cNvPr id="142" name="Google Shape;142;p5"/>
          <p:cNvGraphicFramePr/>
          <p:nvPr/>
        </p:nvGraphicFramePr>
        <p:xfrm>
          <a:off x="-25" y="2586435"/>
          <a:ext cx="15119950" cy="7595106"/>
        </p:xfrm>
        <a:graphic>
          <a:graphicData uri="http://schemas.openxmlformats.org/drawingml/2006/table">
            <a:tbl>
              <a:tblPr>
                <a:noFill/>
                <a:tableStyleId>{FA2F8772-713B-4852-B557-E7A6BDA9AFFA}</a:tableStyleId>
              </a:tblPr>
              <a:tblGrid>
                <a:gridCol w="1308075"/>
                <a:gridCol w="4072450"/>
                <a:gridCol w="1533375"/>
                <a:gridCol w="1533375"/>
                <a:gridCol w="1533375"/>
                <a:gridCol w="2979300"/>
                <a:gridCol w="1080000"/>
                <a:gridCol w="1080000"/>
              </a:tblGrid>
              <a:tr h="304800">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DPI</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DESCRIPTION</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TLE</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WARHEAD</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GUIDANCE</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DESIRED EFFECT</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IMPACT ANGLE</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FUZING</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r>
              <a:tr h="304800">
                <a:tc>
                  <a:txBody>
                    <a:bodyPr/>
                    <a:lstStyle/>
                    <a:p>
                      <a:pPr marL="0" marR="0" lvl="0" indent="0" algn="ctr" rtl="0">
                        <a:lnSpc>
                          <a:spcPct val="100000"/>
                        </a:lnSpc>
                        <a:spcBef>
                          <a:spcPts val="0"/>
                        </a:spcBef>
                        <a:spcAft>
                          <a:spcPts val="0"/>
                        </a:spcAft>
                        <a:buClr>
                          <a:schemeClr val="dk1"/>
                        </a:buClr>
                        <a:buSzPts val="1100"/>
                        <a:buFont typeface="Arial"/>
                        <a:buNone/>
                      </a:pPr>
                      <a:r>
                        <a:rPr lang="fr"/>
                        <a:t>A</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t>Production facility</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CAT 2</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2x1000 lbs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Decametric</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BLAST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60-90</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25ms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r>
                        <a:rPr lang="fr"/>
                        <a:t>B</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t>Production facility</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400"/>
                        <a:buFont typeface="Arial"/>
                        <a:buNone/>
                      </a:pPr>
                      <a:r>
                        <a:rPr lang="fr">
                          <a:solidFill>
                            <a:schemeClr val="dk1"/>
                          </a:solidFill>
                        </a:rPr>
                        <a:t>CAT 2</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1000 lbs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Metric</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BLAST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60-90</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25ms</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r>
                        <a:rPr lang="fr"/>
                        <a:t>C</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t>Power to production facility</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400"/>
                        <a:buFont typeface="Arial"/>
                        <a:buNone/>
                      </a:pPr>
                      <a:r>
                        <a:rPr lang="fr">
                          <a:solidFill>
                            <a:schemeClr val="dk1"/>
                          </a:solidFill>
                        </a:rPr>
                        <a:t>CAT 2</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2x500 lbs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Metric</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BLAST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60-90</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25ms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r>
                        <a:rPr lang="fr"/>
                        <a:t>D</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t>Rocket fuel (output)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400"/>
                        <a:buFont typeface="Arial"/>
                        <a:buNone/>
                      </a:pPr>
                      <a:r>
                        <a:rPr lang="fr">
                          <a:solidFill>
                            <a:schemeClr val="dk1"/>
                          </a:solidFill>
                        </a:rPr>
                        <a:t>CAT 2</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1000 lbs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Metric</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BLAST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60-90</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25ms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r>
                        <a:rPr lang="fr"/>
                        <a:t>E</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t>Rocket fuel (output)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400"/>
                        <a:buFont typeface="Arial"/>
                        <a:buNone/>
                      </a:pPr>
                      <a:r>
                        <a:rPr lang="fr">
                          <a:solidFill>
                            <a:schemeClr val="dk1"/>
                          </a:solidFill>
                        </a:rPr>
                        <a:t>CAT 2</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1000 lbs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Metric</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BLAST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60-90</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25ms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r>
                        <a:rPr lang="fr"/>
                        <a:t>F</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t>Administration Building</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400"/>
                        <a:buFont typeface="Arial"/>
                        <a:buNone/>
                      </a:pPr>
                      <a:r>
                        <a:rPr lang="fr">
                          <a:solidFill>
                            <a:schemeClr val="dk1"/>
                          </a:solidFill>
                        </a:rPr>
                        <a:t>CAT 2</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2x1000 lbs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Metric</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BLAST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60-90</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25ms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r>
                        <a:rPr lang="fr"/>
                        <a:t>G</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t>Chemicals (input)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400"/>
                        <a:buFont typeface="Arial"/>
                        <a:buNone/>
                      </a:pPr>
                      <a:r>
                        <a:rPr lang="fr">
                          <a:solidFill>
                            <a:schemeClr val="dk1"/>
                          </a:solidFill>
                        </a:rPr>
                        <a:t>CAT 2</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1000 lbs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Metric</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BLAST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60-90</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25ms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r>
                        <a:rPr lang="fr"/>
                        <a:t>H</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t>Chemicals (input)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400"/>
                        <a:buFont typeface="Arial"/>
                        <a:buNone/>
                      </a:pPr>
                      <a:r>
                        <a:rPr lang="fr">
                          <a:solidFill>
                            <a:schemeClr val="dk1"/>
                          </a:solidFill>
                        </a:rPr>
                        <a:t>CAT 2</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1000 lbs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Decametric</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BLAST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60-90</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25ms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r>
                        <a:rPr lang="fr"/>
                        <a:t>I</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t>Chemicals (input)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400"/>
                        <a:buFont typeface="Arial"/>
                        <a:buNone/>
                      </a:pPr>
                      <a:r>
                        <a:rPr lang="fr">
                          <a:solidFill>
                            <a:schemeClr val="dk1"/>
                          </a:solidFill>
                        </a:rPr>
                        <a:t>CAT 2</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1000 lbs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Decametric</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BLAST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60-90</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25ms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r>
                        <a:rPr lang="fr"/>
                        <a:t>J</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t>Chemicals (input)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400"/>
                        <a:buFont typeface="Arial"/>
                        <a:buNone/>
                      </a:pPr>
                      <a:r>
                        <a:rPr lang="fr">
                          <a:solidFill>
                            <a:schemeClr val="dk1"/>
                          </a:solidFill>
                        </a:rPr>
                        <a:t>CAT 2</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1000 lbs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Metric</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BLAST</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60-90</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25ms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04800">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143" name="Google Shape;143;p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FF0000"/>
                </a:solidFill>
                <a:latin typeface="Arial"/>
                <a:ea typeface="Arial"/>
                <a:cs typeface="Arial"/>
                <a:sym typeface="Arial"/>
              </a:rPr>
              <a:t>OPAC CLASSIFIED</a:t>
            </a:r>
            <a:endParaRPr/>
          </a:p>
        </p:txBody>
      </p:sp>
      <p:pic>
        <p:nvPicPr>
          <p:cNvPr id="144" name="Google Shape;144;p5"/>
          <p:cNvPicPr preferRelativeResize="0"/>
          <p:nvPr/>
        </p:nvPicPr>
        <p:blipFill rotWithShape="1">
          <a:blip r:embed="rId3">
            <a:alphaModFix/>
          </a:blip>
          <a:srcRect b="513"/>
          <a:stretch/>
        </p:blipFill>
        <p:spPr>
          <a:xfrm>
            <a:off x="9104243" y="0"/>
            <a:ext cx="2276553" cy="1888331"/>
          </a:xfrm>
          <a:prstGeom prst="rect">
            <a:avLst/>
          </a:prstGeom>
          <a:noFill/>
          <a:ln w="9525" cap="flat" cmpd="sng">
            <a:solidFill>
              <a:schemeClr val="dk1"/>
            </a:solidFill>
            <a:prstDash val="solid"/>
            <a:miter lim="800000"/>
            <a:headEnd type="none" w="sm" len="sm"/>
            <a:tailEnd type="none" w="sm" len="sm"/>
          </a:ln>
        </p:spPr>
      </p:pic>
      <p:pic>
        <p:nvPicPr>
          <p:cNvPr id="145" name="Google Shape;145;p5" descr="D:\GIT PROJECTS\OPAT-background\Virtual Intelligence Service only logo.PNG"/>
          <p:cNvPicPr preferRelativeResize="0"/>
          <p:nvPr/>
        </p:nvPicPr>
        <p:blipFill rotWithShape="1">
          <a:blip r:embed="rId4">
            <a:alphaModFix/>
          </a:blip>
          <a:srcRect/>
          <a:stretch/>
        </p:blipFill>
        <p:spPr>
          <a:xfrm>
            <a:off x="0" y="0"/>
            <a:ext cx="2225675" cy="1958975"/>
          </a:xfrm>
          <a:prstGeom prst="rect">
            <a:avLst/>
          </a:prstGeom>
          <a:noFill/>
          <a:ln>
            <a:noFill/>
          </a:ln>
        </p:spPr>
      </p:pic>
      <p:sp>
        <p:nvSpPr>
          <p:cNvPr id="146" name="Google Shape;146;p5"/>
          <p:cNvSpPr/>
          <p:nvPr/>
        </p:nvSpPr>
        <p:spPr>
          <a:xfrm>
            <a:off x="10360006" y="1266896"/>
            <a:ext cx="118800" cy="130500"/>
          </a:xfrm>
          <a:prstGeom prst="rect">
            <a:avLst/>
          </a:pr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1" name="Google Shape;151;p6"/>
          <p:cNvPicPr preferRelativeResize="0"/>
          <p:nvPr/>
        </p:nvPicPr>
        <p:blipFill>
          <a:blip r:embed="rId3">
            <a:alphaModFix/>
          </a:blip>
          <a:stretch>
            <a:fillRect/>
          </a:stretch>
        </p:blipFill>
        <p:spPr>
          <a:xfrm>
            <a:off x="0" y="2415505"/>
            <a:ext cx="15119350" cy="7869740"/>
          </a:xfrm>
          <a:prstGeom prst="rect">
            <a:avLst/>
          </a:prstGeom>
          <a:noFill/>
          <a:ln>
            <a:noFill/>
          </a:ln>
        </p:spPr>
      </p:pic>
      <p:graphicFrame>
        <p:nvGraphicFramePr>
          <p:cNvPr id="152" name="Google Shape;152;p6"/>
          <p:cNvGraphicFramePr/>
          <p:nvPr/>
        </p:nvGraphicFramePr>
        <p:xfrm>
          <a:off x="0" y="0"/>
          <a:ext cx="15120000" cy="10696525"/>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a:solidFill>
                            <a:schemeClr val="dk1"/>
                          </a:solidFill>
                        </a:rPr>
                        <a:t>Apatity Rocket Fuel Factory</a:t>
                      </a:r>
                      <a:r>
                        <a:rPr lang="fr" sz="2000" b="1"/>
                        <a:t>, </a:t>
                      </a:r>
                      <a:r>
                        <a:rPr lang="fr" sz="2000" b="1" u="none" strike="noStrike" cap="none"/>
                        <a:t>SRN</a:t>
                      </a:r>
                      <a:endParaRPr sz="2000" b="1" u="none" strike="noStrike" cap="none"/>
                    </a:p>
                    <a:p>
                      <a:pPr marL="0" marR="0" lvl="0" indent="0" algn="l" rtl="0">
                        <a:lnSpc>
                          <a:spcPct val="100000"/>
                        </a:lnSpc>
                        <a:spcBef>
                          <a:spcPts val="0"/>
                        </a:spcBef>
                        <a:spcAft>
                          <a:spcPts val="0"/>
                        </a:spcAft>
                        <a:buClr>
                          <a:srgbClr val="000000"/>
                        </a:buClr>
                        <a:buSzPts val="2000"/>
                        <a:buFont typeface="Arial"/>
                        <a:buNone/>
                      </a:pPr>
                      <a:r>
                        <a:rPr lang="fr" sz="2000" b="1" u="none" strike="noStrike" cap="none"/>
                        <a:t>COLLATERAL DAMAGE ESTIMATION GRAPHIC 1/1</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OPAC CLASSIFIED</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REL TO CJTF-23</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07950">
                <a:tc vMerge="1">
                  <a:txBody>
                    <a:bodyPr/>
                    <a:lstStyle/>
                    <a:p>
                      <a:endParaRPr lang="nb-NO"/>
                    </a:p>
                  </a:txBody>
                  <a:tcPr/>
                </a:tc>
                <a:tc>
                  <a:txBody>
                    <a:bodyPr/>
                    <a:lstStyle/>
                    <a:p>
                      <a:pPr marL="0" marR="0" lvl="0" indent="0" algn="l" rtl="0">
                        <a:lnSpc>
                          <a:spcPct val="100000"/>
                        </a:lnSpc>
                        <a:spcBef>
                          <a:spcPts val="0"/>
                        </a:spcBef>
                        <a:spcAft>
                          <a:spcPts val="0"/>
                        </a:spcAft>
                        <a:buClr>
                          <a:srgbClr val="000000"/>
                        </a:buClr>
                        <a:buSzPts val="1500"/>
                        <a:buFont typeface="Arial"/>
                        <a:buNone/>
                      </a:pPr>
                      <a:r>
                        <a:rPr lang="fr" sz="1500" b="1" u="none" strike="noStrike" cap="none"/>
                        <a:t>BE: SRNTGT</a:t>
                      </a:r>
                      <a:r>
                        <a:rPr lang="fr" sz="1500" b="1"/>
                        <a:t>095</a:t>
                      </a:r>
                      <a:r>
                        <a:rPr lang="fr" sz="1500" b="1" u="none" strike="noStrike" cap="none"/>
                        <a:t>   CATCODE: </a:t>
                      </a:r>
                      <a:r>
                        <a:rPr lang="fr" sz="1500" b="1"/>
                        <a:t>7</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MIDB GEO: </a:t>
                      </a:r>
                      <a:r>
                        <a:rPr lang="fr" sz="1500" b="1">
                          <a:solidFill>
                            <a:schemeClr val="dk1"/>
                          </a:solidFill>
                        </a:rPr>
                        <a:t>[N 67 36.713] [E 033 24.218]</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ICOD: 2011-07-01 DOI: 2011-05-12</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2061-01-01(+50 YEARS)</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796125">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sp>
        <p:nvSpPr>
          <p:cNvPr id="153" name="Google Shape;153;p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CDE </a:t>
            </a:r>
            <a:r>
              <a:rPr lang="fr" b="1"/>
              <a:t>5</a:t>
            </a:r>
            <a:endParaRPr sz="1400" b="1" i="0" u="none" strike="noStrike" cap="none">
              <a:solidFill>
                <a:srgbClr val="000000"/>
              </a:solidFill>
              <a:latin typeface="Arial"/>
              <a:ea typeface="Arial"/>
              <a:cs typeface="Arial"/>
              <a:sym typeface="Arial"/>
            </a:endParaRPr>
          </a:p>
        </p:txBody>
      </p:sp>
      <p:sp>
        <p:nvSpPr>
          <p:cNvPr id="154" name="Google Shape;154;p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OPAC CLASSIFIED</a:t>
            </a:r>
            <a:endParaRPr/>
          </a:p>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REL TO CJTF-23</a:t>
            </a:r>
            <a:endParaRPr sz="1400" b="1" i="0" u="none" strike="noStrike" cap="none">
              <a:solidFill>
                <a:srgbClr val="000000"/>
              </a:solidFill>
              <a:latin typeface="Arial"/>
              <a:ea typeface="Arial"/>
              <a:cs typeface="Arial"/>
              <a:sym typeface="Arial"/>
            </a:endParaRPr>
          </a:p>
        </p:txBody>
      </p:sp>
      <p:sp>
        <p:nvSpPr>
          <p:cNvPr id="155" name="Google Shape;155;p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FF0000"/>
                </a:solidFill>
                <a:latin typeface="Arial"/>
                <a:ea typeface="Arial"/>
                <a:cs typeface="Arial"/>
                <a:sym typeface="Arial"/>
              </a:rPr>
              <a:t>OPAC CLASSIFIED</a:t>
            </a:r>
            <a:endParaRPr/>
          </a:p>
        </p:txBody>
      </p:sp>
      <p:pic>
        <p:nvPicPr>
          <p:cNvPr id="156" name="Google Shape;156;p6"/>
          <p:cNvPicPr preferRelativeResize="0"/>
          <p:nvPr/>
        </p:nvPicPr>
        <p:blipFill rotWithShape="1">
          <a:blip r:embed="rId4">
            <a:alphaModFix/>
          </a:blip>
          <a:srcRect b="513"/>
          <a:stretch/>
        </p:blipFill>
        <p:spPr>
          <a:xfrm>
            <a:off x="9104243" y="0"/>
            <a:ext cx="2276553" cy="1888331"/>
          </a:xfrm>
          <a:prstGeom prst="rect">
            <a:avLst/>
          </a:prstGeom>
          <a:noFill/>
          <a:ln w="9525" cap="flat" cmpd="sng">
            <a:solidFill>
              <a:schemeClr val="dk1"/>
            </a:solidFill>
            <a:prstDash val="solid"/>
            <a:miter lim="800000"/>
            <a:headEnd type="none" w="sm" len="sm"/>
            <a:tailEnd type="none" w="sm" len="sm"/>
          </a:ln>
        </p:spPr>
      </p:pic>
      <p:graphicFrame>
        <p:nvGraphicFramePr>
          <p:cNvPr id="157" name="Google Shape;157;p6"/>
          <p:cNvGraphicFramePr/>
          <p:nvPr/>
        </p:nvGraphicFramePr>
        <p:xfrm>
          <a:off x="15380413" y="3557998"/>
          <a:ext cx="1972625" cy="2966800"/>
        </p:xfrm>
        <a:graphic>
          <a:graphicData uri="http://schemas.openxmlformats.org/drawingml/2006/table">
            <a:tbl>
              <a:tblPr firstRow="1" bandRow="1">
                <a:noFill/>
                <a:tableStyleId>{4B55F3E9-815D-41AB-BC1A-2BB0285B105E}</a:tableStyleId>
              </a:tblPr>
              <a:tblGrid>
                <a:gridCol w="858675"/>
                <a:gridCol w="1113950"/>
              </a:tblGrid>
              <a:tr h="370850">
                <a:tc>
                  <a:txBody>
                    <a:bodyPr/>
                    <a:lstStyle/>
                    <a:p>
                      <a:pPr marL="0" marR="0" lvl="0" indent="0" algn="ctr" rtl="0">
                        <a:lnSpc>
                          <a:spcPct val="100000"/>
                        </a:lnSpc>
                        <a:spcBef>
                          <a:spcPts val="0"/>
                        </a:spcBef>
                        <a:spcAft>
                          <a:spcPts val="0"/>
                        </a:spcAft>
                        <a:buNone/>
                      </a:pPr>
                      <a:r>
                        <a:rPr lang="fr" sz="1400" b="1" u="none" strike="noStrike" cap="none"/>
                        <a:t>METER</a:t>
                      </a:r>
                      <a:endParaRPr sz="1400" b="1" u="none" strike="noStrike" cap="none"/>
                    </a:p>
                  </a:txBody>
                  <a:tcPr marL="91450" marR="91450" marT="45725" marB="45725">
                    <a:solidFill>
                      <a:srgbClr val="BFBFBF"/>
                    </a:solidFill>
                  </a:tcPr>
                </a:tc>
                <a:tc>
                  <a:txBody>
                    <a:bodyPr/>
                    <a:lstStyle/>
                    <a:p>
                      <a:pPr marL="0" marR="0" lvl="0" indent="0" algn="ctr" rtl="0">
                        <a:lnSpc>
                          <a:spcPct val="100000"/>
                        </a:lnSpc>
                        <a:spcBef>
                          <a:spcPts val="0"/>
                        </a:spcBef>
                        <a:spcAft>
                          <a:spcPts val="0"/>
                        </a:spcAft>
                        <a:buNone/>
                      </a:pPr>
                      <a:r>
                        <a:rPr lang="fr" sz="1400" b="1" u="none" strike="noStrike" cap="none"/>
                        <a:t>FEET</a:t>
                      </a:r>
                      <a:endParaRPr sz="1400" b="1" u="none" strike="noStrike" cap="none"/>
                    </a:p>
                  </a:txBody>
                  <a:tcPr marL="91450" marR="91450" marT="45725" marB="45725">
                    <a:solidFill>
                      <a:srgbClr val="BFBFBF"/>
                    </a:solidFill>
                  </a:tcPr>
                </a:tc>
              </a:tr>
              <a:tr h="370850">
                <a:tc>
                  <a:txBody>
                    <a:bodyPr/>
                    <a:lstStyle/>
                    <a:p>
                      <a:pPr marL="0" marR="0" lvl="0" indent="0" algn="l" rtl="0">
                        <a:lnSpc>
                          <a:spcPct val="100000"/>
                        </a:lnSpc>
                        <a:spcBef>
                          <a:spcPts val="0"/>
                        </a:spcBef>
                        <a:spcAft>
                          <a:spcPts val="0"/>
                        </a:spcAft>
                        <a:buNone/>
                      </a:pPr>
                      <a:r>
                        <a:rPr lang="fr" sz="1400" u="none" strike="noStrike" cap="none"/>
                        <a:t>50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fr" sz="1400" u="none" strike="noStrike" cap="none"/>
                        <a:t>165</a:t>
                      </a:r>
                      <a:endParaRPr sz="1400" u="none" strike="noStrike" cap="none"/>
                    </a:p>
                  </a:txBody>
                  <a:tcPr marL="91450" marR="91450" marT="45725" marB="45725"/>
                </a:tc>
              </a:tr>
              <a:tr h="370850">
                <a:tc>
                  <a:txBody>
                    <a:bodyPr/>
                    <a:lstStyle/>
                    <a:p>
                      <a:pPr marL="0" marR="0" lvl="0" indent="0" algn="l" rtl="0">
                        <a:lnSpc>
                          <a:spcPct val="100000"/>
                        </a:lnSpc>
                        <a:spcBef>
                          <a:spcPts val="0"/>
                        </a:spcBef>
                        <a:spcAft>
                          <a:spcPts val="0"/>
                        </a:spcAft>
                        <a:buNone/>
                      </a:pPr>
                      <a:r>
                        <a:rPr lang="fr" sz="1400" u="none" strike="noStrike" cap="none"/>
                        <a:t>75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fr" sz="1400" u="none" strike="noStrike" cap="none"/>
                        <a:t>246</a:t>
                      </a:r>
                      <a:endParaRPr sz="1400" u="none" strike="noStrike" cap="none"/>
                    </a:p>
                  </a:txBody>
                  <a:tcPr marL="91450" marR="91450" marT="45725" marB="45725"/>
                </a:tc>
              </a:tr>
              <a:tr h="370850">
                <a:tc>
                  <a:txBody>
                    <a:bodyPr/>
                    <a:lstStyle/>
                    <a:p>
                      <a:pPr marL="0" marR="0" lvl="0" indent="0" algn="l" rtl="0">
                        <a:lnSpc>
                          <a:spcPct val="100000"/>
                        </a:lnSpc>
                        <a:spcBef>
                          <a:spcPts val="0"/>
                        </a:spcBef>
                        <a:spcAft>
                          <a:spcPts val="0"/>
                        </a:spcAft>
                        <a:buNone/>
                      </a:pPr>
                      <a:r>
                        <a:rPr lang="fr" sz="1400" u="none" strike="noStrike" cap="none"/>
                        <a:t>100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fr" sz="1400" u="none" strike="noStrike" cap="none"/>
                        <a:t>328</a:t>
                      </a:r>
                      <a:endParaRPr sz="1400" u="none" strike="noStrike" cap="none"/>
                    </a:p>
                  </a:txBody>
                  <a:tcPr marL="91450" marR="91450" marT="45725" marB="45725"/>
                </a:tc>
              </a:tr>
              <a:tr h="370850">
                <a:tc>
                  <a:txBody>
                    <a:bodyPr/>
                    <a:lstStyle/>
                    <a:p>
                      <a:pPr marL="0" marR="0" lvl="0" indent="0" algn="l" rtl="0">
                        <a:lnSpc>
                          <a:spcPct val="100000"/>
                        </a:lnSpc>
                        <a:spcBef>
                          <a:spcPts val="0"/>
                        </a:spcBef>
                        <a:spcAft>
                          <a:spcPts val="0"/>
                        </a:spcAft>
                        <a:buNone/>
                      </a:pPr>
                      <a:r>
                        <a:rPr lang="fr" sz="1400" u="none" strike="noStrike" cap="none"/>
                        <a:t>150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fr" sz="1400" u="none" strike="noStrike" cap="none"/>
                        <a:t>492</a:t>
                      </a:r>
                      <a:endParaRPr sz="1400" u="none" strike="noStrike" cap="none"/>
                    </a:p>
                  </a:txBody>
                  <a:tcPr marL="91450" marR="91450" marT="45725" marB="45725"/>
                </a:tc>
              </a:tr>
              <a:tr h="370850">
                <a:tc>
                  <a:txBody>
                    <a:bodyPr/>
                    <a:lstStyle/>
                    <a:p>
                      <a:pPr marL="0" marR="0" lvl="0" indent="0" algn="l" rtl="0">
                        <a:lnSpc>
                          <a:spcPct val="100000"/>
                        </a:lnSpc>
                        <a:spcBef>
                          <a:spcPts val="0"/>
                        </a:spcBef>
                        <a:spcAft>
                          <a:spcPts val="0"/>
                        </a:spcAft>
                        <a:buNone/>
                      </a:pPr>
                      <a:r>
                        <a:rPr lang="fr" sz="1400" u="none" strike="noStrike" cap="none"/>
                        <a:t>200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fr" sz="1400" u="none" strike="noStrike" cap="none"/>
                        <a:t>656</a:t>
                      </a:r>
                      <a:endParaRPr sz="1400" u="none" strike="noStrike" cap="none"/>
                    </a:p>
                  </a:txBody>
                  <a:tcPr marL="91450" marR="91450" marT="45725" marB="45725"/>
                </a:tc>
              </a:tr>
              <a:tr h="370850">
                <a:tc>
                  <a:txBody>
                    <a:bodyPr/>
                    <a:lstStyle/>
                    <a:p>
                      <a:pPr marL="0" marR="0" lvl="0" indent="0" algn="l" rtl="0">
                        <a:lnSpc>
                          <a:spcPct val="100000"/>
                        </a:lnSpc>
                        <a:spcBef>
                          <a:spcPts val="0"/>
                        </a:spcBef>
                        <a:spcAft>
                          <a:spcPts val="0"/>
                        </a:spcAft>
                        <a:buNone/>
                      </a:pPr>
                      <a:r>
                        <a:rPr lang="fr" sz="1400" u="none" strike="noStrike" cap="none"/>
                        <a:t>250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fr" sz="1400" u="none" strike="noStrike" cap="none"/>
                        <a:t>820</a:t>
                      </a:r>
                      <a:endParaRPr sz="1400" u="none" strike="noStrike" cap="none"/>
                    </a:p>
                  </a:txBody>
                  <a:tcPr marL="91450" marR="91450" marT="45725" marB="45725"/>
                </a:tc>
              </a:tr>
              <a:tr h="370850">
                <a:tc>
                  <a:txBody>
                    <a:bodyPr/>
                    <a:lstStyle/>
                    <a:p>
                      <a:pPr marL="0" marR="0" lvl="0" indent="0" algn="l" rtl="0">
                        <a:lnSpc>
                          <a:spcPct val="100000"/>
                        </a:lnSpc>
                        <a:spcBef>
                          <a:spcPts val="0"/>
                        </a:spcBef>
                        <a:spcAft>
                          <a:spcPts val="0"/>
                        </a:spcAft>
                        <a:buNone/>
                      </a:pPr>
                      <a:r>
                        <a:rPr lang="fr" sz="1400" u="none" strike="noStrike" cap="none"/>
                        <a:t>300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fr" sz="1400" u="none" strike="noStrike" cap="none"/>
                        <a:t>984</a:t>
                      </a:r>
                      <a:endParaRPr sz="1400" u="none" strike="noStrike" cap="none"/>
                    </a:p>
                  </a:txBody>
                  <a:tcPr marL="91450" marR="91450" marT="45725" marB="45725"/>
                </a:tc>
              </a:tr>
            </a:tbl>
          </a:graphicData>
        </a:graphic>
      </p:graphicFrame>
      <p:pic>
        <p:nvPicPr>
          <p:cNvPr id="158" name="Google Shape;158;p6" descr="D:\GIT PROJECTS\OPAT-background\Virtual Intelligence Service only logo.PNG"/>
          <p:cNvPicPr preferRelativeResize="0"/>
          <p:nvPr/>
        </p:nvPicPr>
        <p:blipFill rotWithShape="1">
          <a:blip r:embed="rId5">
            <a:alphaModFix/>
          </a:blip>
          <a:srcRect/>
          <a:stretch/>
        </p:blipFill>
        <p:spPr>
          <a:xfrm>
            <a:off x="0" y="0"/>
            <a:ext cx="2225675" cy="1958975"/>
          </a:xfrm>
          <a:prstGeom prst="rect">
            <a:avLst/>
          </a:prstGeom>
          <a:noFill/>
          <a:ln>
            <a:noFill/>
          </a:ln>
        </p:spPr>
      </p:pic>
      <p:sp>
        <p:nvSpPr>
          <p:cNvPr id="159" name="Google Shape;159;p6"/>
          <p:cNvSpPr txBox="1"/>
          <p:nvPr/>
        </p:nvSpPr>
        <p:spPr>
          <a:xfrm>
            <a:off x="4575625" y="3424200"/>
            <a:ext cx="970200" cy="3996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fr" sz="1000" b="1"/>
              <a:t>CER</a:t>
            </a:r>
            <a:endParaRPr sz="1000" b="1"/>
          </a:p>
          <a:p>
            <a:pPr marL="0" marR="0" lvl="0" indent="0" algn="ctr" rtl="0">
              <a:lnSpc>
                <a:spcPct val="100000"/>
              </a:lnSpc>
              <a:spcBef>
                <a:spcPts val="0"/>
              </a:spcBef>
              <a:spcAft>
                <a:spcPts val="0"/>
              </a:spcAft>
              <a:buClr>
                <a:srgbClr val="000000"/>
              </a:buClr>
              <a:buSzPts val="1000"/>
              <a:buFont typeface="Arial"/>
              <a:buNone/>
            </a:pPr>
            <a:r>
              <a:rPr lang="fr" sz="1000" b="1"/>
              <a:t>(r = 100m)</a:t>
            </a:r>
            <a:endParaRPr sz="1000" b="1" i="0" u="none" strike="noStrike" cap="none">
              <a:solidFill>
                <a:srgbClr val="000000"/>
              </a:solidFill>
              <a:latin typeface="Arial"/>
              <a:ea typeface="Arial"/>
              <a:cs typeface="Arial"/>
              <a:sym typeface="Arial"/>
            </a:endParaRPr>
          </a:p>
        </p:txBody>
      </p:sp>
      <p:cxnSp>
        <p:nvCxnSpPr>
          <p:cNvPr id="160" name="Google Shape;160;p6"/>
          <p:cNvCxnSpPr>
            <a:stCxn id="159" idx="2"/>
            <a:endCxn id="161" idx="7"/>
          </p:cNvCxnSpPr>
          <p:nvPr/>
        </p:nvCxnSpPr>
        <p:spPr>
          <a:xfrm flipH="1">
            <a:off x="4452025" y="3823800"/>
            <a:ext cx="608700" cy="648900"/>
          </a:xfrm>
          <a:prstGeom prst="straightConnector1">
            <a:avLst/>
          </a:prstGeom>
          <a:noFill/>
          <a:ln w="19050" cap="flat" cmpd="sng">
            <a:solidFill>
              <a:srgbClr val="FF0000"/>
            </a:solidFill>
            <a:prstDash val="solid"/>
            <a:round/>
            <a:headEnd type="none" w="sm" len="sm"/>
            <a:tailEnd type="none" w="sm" len="sm"/>
          </a:ln>
        </p:spPr>
      </p:cxnSp>
      <p:sp>
        <p:nvSpPr>
          <p:cNvPr id="162" name="Google Shape;162;p6"/>
          <p:cNvSpPr/>
          <p:nvPr/>
        </p:nvSpPr>
        <p:spPr>
          <a:xfrm>
            <a:off x="3430275" y="4361175"/>
            <a:ext cx="3346450" cy="1009650"/>
          </a:xfrm>
          <a:custGeom>
            <a:avLst/>
            <a:gdLst/>
            <a:ahLst/>
            <a:cxnLst/>
            <a:rect l="l" t="t" r="r" b="b"/>
            <a:pathLst>
              <a:path w="133858" h="40386" extrusionOk="0">
                <a:moveTo>
                  <a:pt x="762" y="0"/>
                </a:moveTo>
                <a:lnTo>
                  <a:pt x="0" y="39878"/>
                </a:lnTo>
                <a:lnTo>
                  <a:pt x="133350" y="40386"/>
                </a:lnTo>
                <a:lnTo>
                  <a:pt x="133858" y="4318"/>
                </a:lnTo>
                <a:close/>
              </a:path>
            </a:pathLst>
          </a:custGeom>
          <a:noFill/>
          <a:ln w="19050" cap="flat" cmpd="sng">
            <a:solidFill>
              <a:schemeClr val="lt1"/>
            </a:solidFill>
            <a:prstDash val="solid"/>
            <a:round/>
            <a:headEnd type="none" w="med" len="med"/>
            <a:tailEnd type="none" w="med" len="med"/>
          </a:ln>
        </p:spPr>
      </p:sp>
      <p:grpSp>
        <p:nvGrpSpPr>
          <p:cNvPr id="163" name="Google Shape;163;p6"/>
          <p:cNvGrpSpPr/>
          <p:nvPr/>
        </p:nvGrpSpPr>
        <p:grpSpPr>
          <a:xfrm>
            <a:off x="3059685" y="4237189"/>
            <a:ext cx="1631236" cy="1608428"/>
            <a:chOff x="6021186" y="4824155"/>
            <a:chExt cx="5955591" cy="5804504"/>
          </a:xfrm>
        </p:grpSpPr>
        <p:sp>
          <p:nvSpPr>
            <p:cNvPr id="161" name="Google Shape;161;p6"/>
            <p:cNvSpPr/>
            <p:nvPr/>
          </p:nvSpPr>
          <p:spPr>
            <a:xfrm>
              <a:off x="6021186" y="4824155"/>
              <a:ext cx="5955591" cy="5804504"/>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6"/>
            <p:cNvSpPr/>
            <p:nvPr/>
          </p:nvSpPr>
          <p:spPr>
            <a:xfrm>
              <a:off x="8957439" y="7681340"/>
              <a:ext cx="73027" cy="71514"/>
            </a:xfrm>
            <a:prstGeom prst="ellipse">
              <a:avLst/>
            </a:prstGeom>
            <a:solidFill>
              <a:schemeClr val="dk1"/>
            </a:solidFill>
            <a:ln w="9525"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165" name="Google Shape;165;p6"/>
          <p:cNvSpPr txBox="1"/>
          <p:nvPr/>
        </p:nvSpPr>
        <p:spPr>
          <a:xfrm>
            <a:off x="2822024" y="5898675"/>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t>
            </a:r>
            <a:r>
              <a:rPr lang="fr" b="1">
                <a:solidFill>
                  <a:schemeClr val="dk1"/>
                </a:solidFill>
              </a:rPr>
              <a:t>H</a:t>
            </a:r>
            <a:endParaRPr sz="1400" b="1" i="0" u="none" strike="noStrike" cap="none">
              <a:solidFill>
                <a:schemeClr val="dk1"/>
              </a:solidFill>
              <a:latin typeface="Arial"/>
              <a:ea typeface="Arial"/>
              <a:cs typeface="Arial"/>
              <a:sym typeface="Arial"/>
            </a:endParaRPr>
          </a:p>
        </p:txBody>
      </p:sp>
      <p:cxnSp>
        <p:nvCxnSpPr>
          <p:cNvPr id="166" name="Google Shape;166;p6"/>
          <p:cNvCxnSpPr>
            <a:stCxn id="165" idx="3"/>
          </p:cNvCxnSpPr>
          <p:nvPr/>
        </p:nvCxnSpPr>
        <p:spPr>
          <a:xfrm rot="10800000" flipH="1">
            <a:off x="3721124" y="5124825"/>
            <a:ext cx="404100" cy="915900"/>
          </a:xfrm>
          <a:prstGeom prst="straightConnector1">
            <a:avLst/>
          </a:prstGeom>
          <a:noFill/>
          <a:ln w="19050" cap="flat" cmpd="sng">
            <a:solidFill>
              <a:srgbClr val="FF0000"/>
            </a:solidFill>
            <a:prstDash val="solid"/>
            <a:round/>
            <a:headEnd type="none" w="sm" len="sm"/>
            <a:tailEnd type="oval" w="sm" len="sm"/>
          </a:ln>
        </p:spPr>
      </p:cxnSp>
      <p:sp>
        <p:nvSpPr>
          <p:cNvPr id="167" name="Google Shape;167;p6"/>
          <p:cNvSpPr txBox="1"/>
          <p:nvPr/>
        </p:nvSpPr>
        <p:spPr>
          <a:xfrm>
            <a:off x="5216749" y="5681438"/>
            <a:ext cx="899100" cy="284100"/>
          </a:xfrm>
          <a:prstGeom prst="rect">
            <a:avLst/>
          </a:pr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rgbClr val="000000"/>
                </a:solidFill>
                <a:latin typeface="Arial"/>
                <a:ea typeface="Arial"/>
                <a:cs typeface="Arial"/>
                <a:sym typeface="Arial"/>
              </a:rPr>
              <a:t>DPI </a:t>
            </a:r>
            <a:r>
              <a:rPr lang="fr" b="1">
                <a:solidFill>
                  <a:srgbClr val="000000"/>
                </a:solidFill>
              </a:rPr>
              <a:t>G</a:t>
            </a:r>
            <a:endParaRPr sz="1400" b="1" i="0" u="none" strike="noStrike" cap="none">
              <a:solidFill>
                <a:srgbClr val="000000"/>
              </a:solidFill>
              <a:latin typeface="Arial"/>
              <a:ea typeface="Arial"/>
              <a:cs typeface="Arial"/>
              <a:sym typeface="Arial"/>
            </a:endParaRPr>
          </a:p>
        </p:txBody>
      </p:sp>
      <p:cxnSp>
        <p:nvCxnSpPr>
          <p:cNvPr id="168" name="Google Shape;168;p6"/>
          <p:cNvCxnSpPr>
            <a:stCxn id="167" idx="0"/>
          </p:cNvCxnSpPr>
          <p:nvPr/>
        </p:nvCxnSpPr>
        <p:spPr>
          <a:xfrm rot="10800000">
            <a:off x="5436199" y="5142338"/>
            <a:ext cx="230100" cy="539100"/>
          </a:xfrm>
          <a:prstGeom prst="straightConnector1">
            <a:avLst/>
          </a:prstGeom>
          <a:noFill/>
          <a:ln w="19050" cap="flat" cmpd="sng">
            <a:solidFill>
              <a:srgbClr val="FF0000"/>
            </a:solidFill>
            <a:prstDash val="solid"/>
            <a:round/>
            <a:headEnd type="none" w="sm" len="sm"/>
            <a:tailEnd type="oval" w="sm" len="sm"/>
          </a:ln>
        </p:spPr>
      </p:cxnSp>
      <p:grpSp>
        <p:nvGrpSpPr>
          <p:cNvPr id="169" name="Google Shape;169;p6"/>
          <p:cNvGrpSpPr/>
          <p:nvPr/>
        </p:nvGrpSpPr>
        <p:grpSpPr>
          <a:xfrm rot="465975">
            <a:off x="14081586" y="2146649"/>
            <a:ext cx="559010" cy="692858"/>
            <a:chOff x="15526400" y="3343535"/>
            <a:chExt cx="1172983" cy="1324524"/>
          </a:xfrm>
        </p:grpSpPr>
        <p:sp>
          <p:nvSpPr>
            <p:cNvPr id="170" name="Google Shape;170;p6"/>
            <p:cNvSpPr/>
            <p:nvPr/>
          </p:nvSpPr>
          <p:spPr>
            <a:xfrm>
              <a:off x="15526400" y="3343535"/>
              <a:ext cx="1172983" cy="1324524"/>
            </a:xfrm>
            <a:custGeom>
              <a:avLst/>
              <a:gdLst/>
              <a:ahLst/>
              <a:cxnLst/>
              <a:rect l="l" t="t" r="r" b="b"/>
              <a:pathLst>
                <a:path w="1172983" h="1324524" extrusionOk="0">
                  <a:moveTo>
                    <a:pt x="599342" y="0"/>
                  </a:moveTo>
                  <a:lnTo>
                    <a:pt x="0" y="1316244"/>
                  </a:lnTo>
                  <a:lnTo>
                    <a:pt x="574507" y="993495"/>
                  </a:lnTo>
                  <a:lnTo>
                    <a:pt x="1172983" y="1324524"/>
                  </a:lnTo>
                  <a:lnTo>
                    <a:pt x="599342" y="0"/>
                  </a:lnTo>
                  <a:close/>
                </a:path>
              </a:pathLst>
            </a:cu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71" name="Google Shape;171;p6"/>
            <p:cNvSpPr txBox="1"/>
            <p:nvPr/>
          </p:nvSpPr>
          <p:spPr>
            <a:xfrm>
              <a:off x="15716513" y="3587815"/>
              <a:ext cx="502200" cy="105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fr" sz="2400" b="1" i="0" u="none" strike="noStrike" cap="none">
                  <a:solidFill>
                    <a:srgbClr val="000000"/>
                  </a:solidFill>
                  <a:latin typeface="Arial"/>
                  <a:ea typeface="Arial"/>
                  <a:cs typeface="Arial"/>
                  <a:sym typeface="Arial"/>
                </a:rPr>
                <a:t>N</a:t>
              </a:r>
              <a:endParaRPr sz="2400" b="1" i="0" u="none" strike="noStrike" cap="none">
                <a:solidFill>
                  <a:srgbClr val="000000"/>
                </a:solidFill>
                <a:latin typeface="Arial"/>
                <a:ea typeface="Arial"/>
                <a:cs typeface="Arial"/>
                <a:sym typeface="Arial"/>
              </a:endParaRPr>
            </a:p>
          </p:txBody>
        </p:sp>
      </p:grpSp>
      <p:sp>
        <p:nvSpPr>
          <p:cNvPr id="172" name="Google Shape;172;p6"/>
          <p:cNvSpPr txBox="1"/>
          <p:nvPr/>
        </p:nvSpPr>
        <p:spPr>
          <a:xfrm>
            <a:off x="1768949" y="5724400"/>
            <a:ext cx="899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 </a:t>
            </a:r>
            <a:r>
              <a:rPr lang="fr" b="1">
                <a:solidFill>
                  <a:schemeClr val="dk1"/>
                </a:solidFill>
              </a:rPr>
              <a:t>J</a:t>
            </a:r>
            <a:endParaRPr sz="1400" b="1" i="0" u="none" strike="noStrike" cap="none">
              <a:solidFill>
                <a:schemeClr val="dk1"/>
              </a:solidFill>
              <a:latin typeface="Arial"/>
              <a:ea typeface="Arial"/>
              <a:cs typeface="Arial"/>
              <a:sym typeface="Arial"/>
            </a:endParaRPr>
          </a:p>
        </p:txBody>
      </p:sp>
      <p:cxnSp>
        <p:nvCxnSpPr>
          <p:cNvPr id="173" name="Google Shape;173;p6"/>
          <p:cNvCxnSpPr>
            <a:stCxn id="172" idx="0"/>
          </p:cNvCxnSpPr>
          <p:nvPr/>
        </p:nvCxnSpPr>
        <p:spPr>
          <a:xfrm rot="10800000" flipH="1">
            <a:off x="2218499" y="5030500"/>
            <a:ext cx="1518600" cy="693900"/>
          </a:xfrm>
          <a:prstGeom prst="straightConnector1">
            <a:avLst/>
          </a:prstGeom>
          <a:noFill/>
          <a:ln w="19050" cap="flat" cmpd="sng">
            <a:solidFill>
              <a:srgbClr val="FF0000"/>
            </a:solidFill>
            <a:prstDash val="solid"/>
            <a:round/>
            <a:headEnd type="none" w="sm" len="sm"/>
            <a:tailEnd type="oval" w="sm" len="sm"/>
          </a:ln>
        </p:spPr>
      </p:cxnSp>
      <p:sp>
        <p:nvSpPr>
          <p:cNvPr id="174" name="Google Shape;174;p6"/>
          <p:cNvSpPr/>
          <p:nvPr/>
        </p:nvSpPr>
        <p:spPr>
          <a:xfrm>
            <a:off x="7664450" y="6504950"/>
            <a:ext cx="1530350" cy="1219200"/>
          </a:xfrm>
          <a:custGeom>
            <a:avLst/>
            <a:gdLst/>
            <a:ahLst/>
            <a:cxnLst/>
            <a:rect l="l" t="t" r="r" b="b"/>
            <a:pathLst>
              <a:path w="61214" h="48768" extrusionOk="0">
                <a:moveTo>
                  <a:pt x="0" y="0"/>
                </a:moveTo>
                <a:lnTo>
                  <a:pt x="0" y="48768"/>
                </a:lnTo>
                <a:lnTo>
                  <a:pt x="61214" y="48768"/>
                </a:lnTo>
                <a:lnTo>
                  <a:pt x="61214" y="254"/>
                </a:lnTo>
                <a:close/>
              </a:path>
            </a:pathLst>
          </a:custGeom>
          <a:solidFill>
            <a:srgbClr val="FFFFFF">
              <a:alpha val="39820"/>
            </a:srgbClr>
          </a:solidFill>
          <a:ln w="19050" cap="flat" cmpd="sng">
            <a:solidFill>
              <a:schemeClr val="lt1"/>
            </a:solidFill>
            <a:prstDash val="solid"/>
            <a:round/>
            <a:headEnd type="none" w="med" len="med"/>
            <a:tailEnd type="none" w="med" len="med"/>
          </a:ln>
        </p:spPr>
      </p:sp>
      <p:sp>
        <p:nvSpPr>
          <p:cNvPr id="175" name="Google Shape;175;p6"/>
          <p:cNvSpPr txBox="1"/>
          <p:nvPr/>
        </p:nvSpPr>
        <p:spPr>
          <a:xfrm>
            <a:off x="7614075" y="7988050"/>
            <a:ext cx="1631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b="1">
                <a:solidFill>
                  <a:schemeClr val="dk1"/>
                </a:solidFill>
              </a:rPr>
              <a:t>SRNTGT046</a:t>
            </a:r>
            <a:endParaRPr sz="1400" b="1" i="0" u="none" strike="noStrike" cap="none">
              <a:solidFill>
                <a:schemeClr val="dk1"/>
              </a:solidFill>
              <a:latin typeface="Arial"/>
              <a:ea typeface="Arial"/>
              <a:cs typeface="Arial"/>
              <a:sym typeface="Arial"/>
            </a:endParaRPr>
          </a:p>
        </p:txBody>
      </p:sp>
      <p:sp>
        <p:nvSpPr>
          <p:cNvPr id="176" name="Google Shape;176;p6"/>
          <p:cNvSpPr/>
          <p:nvPr/>
        </p:nvSpPr>
        <p:spPr>
          <a:xfrm>
            <a:off x="2710500" y="6525225"/>
            <a:ext cx="2451825" cy="1258225"/>
          </a:xfrm>
          <a:custGeom>
            <a:avLst/>
            <a:gdLst/>
            <a:ahLst/>
            <a:cxnLst/>
            <a:rect l="l" t="t" r="r" b="b"/>
            <a:pathLst>
              <a:path w="98073" h="50329" extrusionOk="0">
                <a:moveTo>
                  <a:pt x="2823" y="0"/>
                </a:moveTo>
                <a:lnTo>
                  <a:pt x="0" y="50329"/>
                </a:lnTo>
                <a:lnTo>
                  <a:pt x="98073" y="50329"/>
                </a:lnTo>
                <a:lnTo>
                  <a:pt x="98073" y="940"/>
                </a:lnTo>
                <a:close/>
              </a:path>
            </a:pathLst>
          </a:custGeom>
          <a:solidFill>
            <a:srgbClr val="FFFFFF">
              <a:alpha val="39820"/>
            </a:srgbClr>
          </a:solidFill>
          <a:ln w="19050" cap="flat" cmpd="sng">
            <a:solidFill>
              <a:schemeClr val="lt1"/>
            </a:solidFill>
            <a:prstDash val="solid"/>
            <a:round/>
            <a:headEnd type="none" w="med" len="med"/>
            <a:tailEnd type="none" w="med" len="med"/>
          </a:ln>
        </p:spPr>
      </p:sp>
      <p:sp>
        <p:nvSpPr>
          <p:cNvPr id="177" name="Google Shape;177;p6"/>
          <p:cNvSpPr txBox="1"/>
          <p:nvPr/>
        </p:nvSpPr>
        <p:spPr>
          <a:xfrm>
            <a:off x="3059750" y="7988050"/>
            <a:ext cx="16311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b="1">
                <a:solidFill>
                  <a:schemeClr val="dk1"/>
                </a:solidFill>
              </a:rPr>
              <a:t>SRNTGT094</a:t>
            </a:r>
            <a:endParaRPr sz="1400" b="1" i="0" u="none" strike="noStrike" cap="none">
              <a:solidFill>
                <a:schemeClr val="dk1"/>
              </a:solidFill>
              <a:latin typeface="Arial"/>
              <a:ea typeface="Arial"/>
              <a:cs typeface="Arial"/>
              <a:sym typeface="Arial"/>
            </a:endParaRPr>
          </a:p>
        </p:txBody>
      </p:sp>
      <p:sp>
        <p:nvSpPr>
          <p:cNvPr id="178" name="Google Shape;178;p6"/>
          <p:cNvSpPr/>
          <p:nvPr/>
        </p:nvSpPr>
        <p:spPr>
          <a:xfrm>
            <a:off x="10360006" y="1266896"/>
            <a:ext cx="118800" cy="130500"/>
          </a:xfrm>
          <a:prstGeom prst="rect">
            <a:avLst/>
          </a:pr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graphicFrame>
        <p:nvGraphicFramePr>
          <p:cNvPr id="183" name="Google Shape;183;p7"/>
          <p:cNvGraphicFramePr/>
          <p:nvPr/>
        </p:nvGraphicFramePr>
        <p:xfrm>
          <a:off x="0" y="0"/>
          <a:ext cx="15120000" cy="10696525"/>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a:solidFill>
                            <a:schemeClr val="dk1"/>
                          </a:solidFill>
                        </a:rPr>
                        <a:t>Apatity Rocket Fuel Factory</a:t>
                      </a:r>
                      <a:r>
                        <a:rPr lang="fr" sz="2000" b="1" u="none" strike="noStrike" cap="none"/>
                        <a:t>, SRN</a:t>
                      </a:r>
                      <a:endParaRPr/>
                    </a:p>
                    <a:p>
                      <a:pPr marL="0" marR="0" lvl="0" indent="0" algn="l" rtl="0">
                        <a:lnSpc>
                          <a:spcPct val="100000"/>
                        </a:lnSpc>
                        <a:spcBef>
                          <a:spcPts val="0"/>
                        </a:spcBef>
                        <a:spcAft>
                          <a:spcPts val="0"/>
                        </a:spcAft>
                        <a:buClr>
                          <a:srgbClr val="000000"/>
                        </a:buClr>
                        <a:buSzPts val="2000"/>
                        <a:buFont typeface="Arial"/>
                        <a:buNone/>
                      </a:pPr>
                      <a:r>
                        <a:rPr lang="fr" sz="2000" b="1" u="none" strike="noStrike" cap="none"/>
                        <a:t>COLLATERAL DAMAGES ESTIMATION 1/1</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OPAC CLASSIFIED</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REL TO CJTF-23</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07950">
                <a:tc vMerge="1">
                  <a:txBody>
                    <a:bodyPr/>
                    <a:lstStyle/>
                    <a:p>
                      <a:endParaRPr lang="nb-NO"/>
                    </a:p>
                  </a:txBody>
                  <a:tcPr/>
                </a:tc>
                <a:tc>
                  <a:txBody>
                    <a:bodyPr/>
                    <a:lstStyle/>
                    <a:p>
                      <a:pPr marL="0" marR="0" lvl="0" indent="0" algn="l" rtl="0">
                        <a:lnSpc>
                          <a:spcPct val="100000"/>
                        </a:lnSpc>
                        <a:spcBef>
                          <a:spcPts val="0"/>
                        </a:spcBef>
                        <a:spcAft>
                          <a:spcPts val="0"/>
                        </a:spcAft>
                        <a:buClr>
                          <a:srgbClr val="000000"/>
                        </a:buClr>
                        <a:buSzPts val="1500"/>
                        <a:buFont typeface="Arial"/>
                        <a:buNone/>
                      </a:pPr>
                      <a:r>
                        <a:rPr lang="fr" sz="1500" b="1" u="none" strike="noStrike" cap="none"/>
                        <a:t>BE: SRNTGT</a:t>
                      </a:r>
                      <a:r>
                        <a:rPr lang="fr" sz="1500" b="1"/>
                        <a:t>095</a:t>
                      </a:r>
                      <a:r>
                        <a:rPr lang="fr" sz="1500" b="1" u="none" strike="noStrike" cap="none"/>
                        <a:t>   CATCODE: </a:t>
                      </a:r>
                      <a:r>
                        <a:rPr lang="fr" sz="1500" b="1"/>
                        <a:t>7</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MIDB GEO: </a:t>
                      </a:r>
                      <a:r>
                        <a:rPr lang="fr" sz="1500" b="1">
                          <a:solidFill>
                            <a:schemeClr val="dk1"/>
                          </a:solidFill>
                        </a:rPr>
                        <a:t>[N 67 36.713] [E 033 24.218]</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ICOD: 2011-07-01 DOI: 2011-05-12</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2061-01-01(+50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796125">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sp>
        <p:nvSpPr>
          <p:cNvPr id="184" name="Google Shape;184;p7"/>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OPAC CLASSIFIED</a:t>
            </a:r>
            <a:endParaRPr/>
          </a:p>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REL TO CJTF-23</a:t>
            </a:r>
            <a:endParaRPr sz="1400" b="1" i="0" u="none" strike="noStrike" cap="none">
              <a:solidFill>
                <a:srgbClr val="000000"/>
              </a:solidFill>
              <a:latin typeface="Arial"/>
              <a:ea typeface="Arial"/>
              <a:cs typeface="Arial"/>
              <a:sym typeface="Arial"/>
            </a:endParaRPr>
          </a:p>
        </p:txBody>
      </p:sp>
      <p:sp>
        <p:nvSpPr>
          <p:cNvPr id="185" name="Google Shape;185;p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FF0000"/>
                </a:solidFill>
                <a:latin typeface="Arial"/>
                <a:ea typeface="Arial"/>
                <a:cs typeface="Arial"/>
                <a:sym typeface="Arial"/>
              </a:rPr>
              <a:t>OPAC CLASSIFIED</a:t>
            </a:r>
            <a:endParaRPr/>
          </a:p>
        </p:txBody>
      </p:sp>
      <p:graphicFrame>
        <p:nvGraphicFramePr>
          <p:cNvPr id="186" name="Google Shape;186;p7"/>
          <p:cNvGraphicFramePr/>
          <p:nvPr/>
        </p:nvGraphicFramePr>
        <p:xfrm>
          <a:off x="25" y="2625285"/>
          <a:ext cx="15119925" cy="6461370"/>
        </p:xfrm>
        <a:graphic>
          <a:graphicData uri="http://schemas.openxmlformats.org/drawingml/2006/table">
            <a:tbl>
              <a:tblPr>
                <a:noFill/>
                <a:tableStyleId>{FA2F8772-713B-4852-B557-E7A6BDA9AFFA}</a:tableStyleId>
              </a:tblPr>
              <a:tblGrid>
                <a:gridCol w="1096550"/>
                <a:gridCol w="2864850"/>
                <a:gridCol w="1228650"/>
                <a:gridCol w="2704075"/>
                <a:gridCol w="2704075"/>
                <a:gridCol w="4521725"/>
              </a:tblGrid>
              <a:tr h="487650">
                <a:tc gridSpan="6">
                  <a:txBody>
                    <a:bodyPr/>
                    <a:lstStyle/>
                    <a:p>
                      <a:pPr marL="0" marR="0" lvl="0" indent="0" algn="ctr" rtl="0">
                        <a:lnSpc>
                          <a:spcPct val="100000"/>
                        </a:lnSpc>
                        <a:spcBef>
                          <a:spcPts val="0"/>
                        </a:spcBef>
                        <a:spcAft>
                          <a:spcPts val="0"/>
                        </a:spcAft>
                        <a:buClr>
                          <a:schemeClr val="dk1"/>
                        </a:buClr>
                        <a:buSzPts val="1100"/>
                        <a:buFont typeface="Arial"/>
                        <a:buNone/>
                      </a:pPr>
                      <a:r>
                        <a:rPr lang="fr" sz="2000" b="1" u="none" strike="noStrike" cap="none">
                          <a:solidFill>
                            <a:schemeClr val="dk1"/>
                          </a:solidFill>
                        </a:rPr>
                        <a:t>COLLATERAL DAMAGES WITHIN A 500M RADIUS</a:t>
                      </a:r>
                      <a:endParaRPr sz="20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r>
              <a:tr h="487650">
                <a:tc gridSpan="2">
                  <a:txBody>
                    <a:bodyPr/>
                    <a:lstStyle/>
                    <a:p>
                      <a:pPr marL="0" marR="0" lvl="0" indent="0" algn="ctr" rtl="0">
                        <a:lnSpc>
                          <a:spcPct val="100000"/>
                        </a:lnSpc>
                        <a:spcBef>
                          <a:spcPts val="0"/>
                        </a:spcBef>
                        <a:spcAft>
                          <a:spcPts val="0"/>
                        </a:spcAft>
                        <a:buClr>
                          <a:srgbClr val="000000"/>
                        </a:buClr>
                        <a:buSzPts val="1600"/>
                        <a:buFont typeface="Arial"/>
                        <a:buNone/>
                      </a:pPr>
                      <a:r>
                        <a:rPr lang="fr" sz="1600" b="1" u="none" strike="noStrike" cap="none">
                          <a:solidFill>
                            <a:schemeClr val="lt1"/>
                          </a:solidFill>
                        </a:rPr>
                        <a:t>DESCRIPTION</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600"/>
                        <a:buFont typeface="Arial"/>
                        <a:buNone/>
                      </a:pPr>
                      <a:r>
                        <a:rPr lang="fr" sz="1600" b="1" u="none" strike="noStrike" cap="none">
                          <a:solidFill>
                            <a:schemeClr val="lt1"/>
                          </a:solidFill>
                        </a:rPr>
                        <a:t>CATCODE</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MIDB GEOS</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LOCATION</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REMARKS</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r>
              <a:tr h="487650">
                <a:tc gridSpan="2">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Civilian industrial buildings</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13</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100"/>
                        <a:buFont typeface="Arial"/>
                        <a:buNone/>
                      </a:pPr>
                      <a:r>
                        <a:rPr lang="fr" sz="1400" u="none" strike="noStrike" cap="none">
                          <a:solidFill>
                            <a:schemeClr val="dk1"/>
                          </a:solidFill>
                        </a:rPr>
                        <a:t>N/A</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260</a:t>
                      </a:r>
                      <a:r>
                        <a:rPr lang="fr">
                          <a:solidFill>
                            <a:schemeClr val="dk1"/>
                          </a:solidFill>
                        </a:rPr>
                        <a:t>° / </a:t>
                      </a:r>
                      <a:r>
                        <a:rPr lang="fr"/>
                        <a:t>250ft from DPI J</a:t>
                      </a:r>
                      <a:endParaRPr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r>
                        <a:rPr lang="fr"/>
                        <a:t>Potential civilian casualties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7650">
                <a:tc gridSpan="2">
                  <a:txBody>
                    <a:bodyPr/>
                    <a:lstStyle/>
                    <a:p>
                      <a:pPr marL="0" lvl="0" indent="0" algn="ctr" rtl="0">
                        <a:spcBef>
                          <a:spcPts val="0"/>
                        </a:spcBef>
                        <a:spcAft>
                          <a:spcPts val="0"/>
                        </a:spcAft>
                        <a:buClr>
                          <a:schemeClr val="dk1"/>
                        </a:buClr>
                        <a:buSzPts val="1400"/>
                        <a:buFont typeface="Arial"/>
                        <a:buNone/>
                      </a:pPr>
                      <a:r>
                        <a:rPr lang="fr">
                          <a:solidFill>
                            <a:schemeClr val="dk1"/>
                          </a:solidFill>
                        </a:rPr>
                        <a:t>Civilian industrial buildings</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13</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N/A</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150° / 160ft from DPI G</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Potential civilian casualties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7650">
                <a:tc gridSpan="2">
                  <a:txBody>
                    <a:bodyPr/>
                    <a:lstStyle/>
                    <a:p>
                      <a:pPr marL="0" lvl="0" indent="0" algn="ctr" rtl="0">
                        <a:spcBef>
                          <a:spcPts val="0"/>
                        </a:spcBef>
                        <a:spcAft>
                          <a:spcPts val="0"/>
                        </a:spcAft>
                        <a:buClr>
                          <a:schemeClr val="dk1"/>
                        </a:buClr>
                        <a:buSzPts val="1000"/>
                        <a:buFont typeface="Arial"/>
                        <a:buNone/>
                      </a:pPr>
                      <a:r>
                        <a:rPr lang="fr">
                          <a:solidFill>
                            <a:schemeClr val="dk1"/>
                          </a:solidFill>
                        </a:rPr>
                        <a:t>Closest civilian residential building</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14</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N/A</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135° / 300ft from DPI H</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400"/>
                        <a:buFont typeface="Arial"/>
                        <a:buNone/>
                      </a:pPr>
                      <a:r>
                        <a:rPr lang="fr">
                          <a:solidFill>
                            <a:schemeClr val="dk1"/>
                          </a:solidFill>
                        </a:rPr>
                        <a:t>Potential huge civilian casualties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7650">
                <a:tc gridSpan="2">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7650">
                <a:tc gridSpan="6">
                  <a:txBody>
                    <a:bodyPr/>
                    <a:lstStyle/>
                    <a:p>
                      <a:pPr marL="0" marR="0" lvl="0" indent="0" algn="ctr" rtl="0">
                        <a:lnSpc>
                          <a:spcPct val="100000"/>
                        </a:lnSpc>
                        <a:spcBef>
                          <a:spcPts val="0"/>
                        </a:spcBef>
                        <a:spcAft>
                          <a:spcPts val="0"/>
                        </a:spcAft>
                        <a:buClr>
                          <a:srgbClr val="000000"/>
                        </a:buClr>
                        <a:buSzPts val="1200"/>
                        <a:buFont typeface="Arial"/>
                        <a:buNone/>
                      </a:pPr>
                      <a:r>
                        <a:rPr lang="fr" sz="1200" b="1">
                          <a:solidFill>
                            <a:schemeClr val="dk1"/>
                          </a:solidFill>
                        </a:rPr>
                        <a:t>Further explosions from DPI D, E and chemical pollution from DPI G to J could possibly cause more collateral damage than utilized weapon.</a:t>
                      </a:r>
                      <a:endParaRPr sz="1200" b="1"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r>
              <a:tr h="487650">
                <a:tc gridSpan="6">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solidFill>
                            <a:schemeClr val="dk1"/>
                          </a:solidFill>
                        </a:rPr>
                        <a:t>STRIKE ENTITIES WITHIN A 500M RADIUS</a:t>
                      </a:r>
                      <a:endParaRPr sz="1200" b="1"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r>
              <a:tr h="487650">
                <a:tc>
                  <a:txBody>
                    <a:bodyPr/>
                    <a:lstStyle/>
                    <a:p>
                      <a:pPr marL="0" marR="0" lvl="0" indent="0" algn="ctr" rtl="0">
                        <a:lnSpc>
                          <a:spcPct val="100000"/>
                        </a:lnSpc>
                        <a:spcBef>
                          <a:spcPts val="0"/>
                        </a:spcBef>
                        <a:spcAft>
                          <a:spcPts val="0"/>
                        </a:spcAft>
                        <a:buClr>
                          <a:srgbClr val="000000"/>
                        </a:buClr>
                        <a:buSzPts val="1600"/>
                        <a:buFont typeface="Arial"/>
                        <a:buNone/>
                      </a:pPr>
                      <a:r>
                        <a:rPr lang="fr" sz="1600" b="1" u="none" strike="noStrike" cap="none">
                          <a:solidFill>
                            <a:schemeClr val="lt1"/>
                          </a:solidFill>
                        </a:rPr>
                        <a:t>NSE ID</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fr" sz="1600" b="1" u="none" strike="noStrike" cap="none">
                          <a:solidFill>
                            <a:schemeClr val="lt1"/>
                          </a:solidFill>
                        </a:rPr>
                        <a:t>DESCRIPTION</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00000"/>
                        </a:lnSpc>
                        <a:spcBef>
                          <a:spcPts val="0"/>
                        </a:spcBef>
                        <a:spcAft>
                          <a:spcPts val="0"/>
                        </a:spcAft>
                        <a:buClr>
                          <a:srgbClr val="000000"/>
                        </a:buClr>
                        <a:buSzPts val="1600"/>
                        <a:buFont typeface="Arial"/>
                        <a:buNone/>
                      </a:pPr>
                      <a:r>
                        <a:rPr lang="fr" sz="1600" b="1" u="none" strike="noStrike" cap="none">
                          <a:solidFill>
                            <a:schemeClr val="lt1"/>
                          </a:solidFill>
                        </a:rPr>
                        <a:t>CATCODE</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MIDB GEOS</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LOCATION</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marR="0" lvl="0" indent="0" algn="ctr" rtl="0">
                        <a:lnSpc>
                          <a:spcPct val="115000"/>
                        </a:lnSpc>
                        <a:spcBef>
                          <a:spcPts val="0"/>
                        </a:spcBef>
                        <a:spcAft>
                          <a:spcPts val="0"/>
                        </a:spcAft>
                        <a:buClr>
                          <a:srgbClr val="000000"/>
                        </a:buClr>
                        <a:buSzPts val="1600"/>
                        <a:buFont typeface="Arial"/>
                        <a:buNone/>
                      </a:pPr>
                      <a:r>
                        <a:rPr lang="fr" sz="1600" b="1" u="none" strike="noStrike" cap="none">
                          <a:solidFill>
                            <a:schemeClr val="lt1"/>
                          </a:solidFill>
                        </a:rPr>
                        <a:t>REMARKS</a:t>
                      </a:r>
                      <a:endParaRPr sz="1600" b="1" u="none" strike="noStrike" cap="none">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r>
              <a:tr h="487650">
                <a:tc>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046</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100"/>
                        <a:buFont typeface="Arial"/>
                        <a:buNone/>
                      </a:pPr>
                      <a:r>
                        <a:rPr lang="fr">
                          <a:solidFill>
                            <a:schemeClr val="dk1"/>
                          </a:solidFill>
                        </a:rPr>
                        <a:t>Apatite Steel Production Facility</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100"/>
                        <a:buFont typeface="Arial"/>
                        <a:buNone/>
                      </a:pPr>
                      <a:r>
                        <a:rPr lang="fr">
                          <a:solidFill>
                            <a:schemeClr val="dk1"/>
                          </a:solidFill>
                        </a:rPr>
                        <a:t>9</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100"/>
                        <a:buFont typeface="Arial"/>
                        <a:buNone/>
                      </a:pPr>
                      <a:r>
                        <a:rPr lang="fr">
                          <a:solidFill>
                            <a:schemeClr val="dk1"/>
                          </a:solidFill>
                        </a:rPr>
                        <a:t>N 67 36.409 E 033 25.099</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100"/>
                        <a:buFont typeface="Arial"/>
                        <a:buNone/>
                      </a:pPr>
                      <a:r>
                        <a:rPr lang="fr"/>
                        <a:t>SE from SRNTGT095</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a:solidFill>
                            <a:schemeClr val="dk1"/>
                          </a:solidFill>
                        </a:rPr>
                        <a:t>Produces steel for military industry (vehicle factories)</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7650">
                <a:tc>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094</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Apatity Chemical Weapon Handling facility</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1</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solidFill>
                            <a:schemeClr val="dk1"/>
                          </a:solidFill>
                        </a:rPr>
                        <a:t>N 67 36.577 E 033 24.336</a:t>
                      </a: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a:solidFill>
                            <a:schemeClr val="dk1"/>
                          </a:solidFill>
                        </a:rPr>
                        <a:t>S from SRNTGT095</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fr"/>
                        <a:t>Mixing of precursor chemicals into chemical weapon warhead</a:t>
                      </a: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7650">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7650">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pic>
        <p:nvPicPr>
          <p:cNvPr id="187" name="Google Shape;187;p7"/>
          <p:cNvPicPr preferRelativeResize="0"/>
          <p:nvPr/>
        </p:nvPicPr>
        <p:blipFill rotWithShape="1">
          <a:blip r:embed="rId3">
            <a:alphaModFix/>
          </a:blip>
          <a:srcRect b="513"/>
          <a:stretch/>
        </p:blipFill>
        <p:spPr>
          <a:xfrm>
            <a:off x="9104243" y="0"/>
            <a:ext cx="2276553" cy="1888331"/>
          </a:xfrm>
          <a:prstGeom prst="rect">
            <a:avLst/>
          </a:prstGeom>
          <a:noFill/>
          <a:ln w="9525" cap="flat" cmpd="sng">
            <a:solidFill>
              <a:schemeClr val="dk1"/>
            </a:solidFill>
            <a:prstDash val="solid"/>
            <a:miter lim="800000"/>
            <a:headEnd type="none" w="sm" len="sm"/>
            <a:tailEnd type="none" w="sm" len="sm"/>
          </a:ln>
        </p:spPr>
      </p:pic>
      <p:pic>
        <p:nvPicPr>
          <p:cNvPr id="188" name="Google Shape;188;p7" descr="D:\GIT PROJECTS\OPAT-background\Virtual Intelligence Service only logo.PNG"/>
          <p:cNvPicPr preferRelativeResize="0"/>
          <p:nvPr/>
        </p:nvPicPr>
        <p:blipFill rotWithShape="1">
          <a:blip r:embed="rId4">
            <a:alphaModFix/>
          </a:blip>
          <a:srcRect/>
          <a:stretch/>
        </p:blipFill>
        <p:spPr>
          <a:xfrm>
            <a:off x="0" y="0"/>
            <a:ext cx="2225675" cy="1958975"/>
          </a:xfrm>
          <a:prstGeom prst="rect">
            <a:avLst/>
          </a:prstGeom>
          <a:noFill/>
          <a:ln>
            <a:noFill/>
          </a:ln>
        </p:spPr>
      </p:pic>
      <p:sp>
        <p:nvSpPr>
          <p:cNvPr id="189" name="Google Shape;189;p7"/>
          <p:cNvSpPr/>
          <p:nvPr/>
        </p:nvSpPr>
        <p:spPr>
          <a:xfrm>
            <a:off x="10360006" y="1266896"/>
            <a:ext cx="118800" cy="130500"/>
          </a:xfrm>
          <a:prstGeom prst="rect">
            <a:avLst/>
          </a:pr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graphicFrame>
        <p:nvGraphicFramePr>
          <p:cNvPr id="194" name="Google Shape;194;p8"/>
          <p:cNvGraphicFramePr/>
          <p:nvPr/>
        </p:nvGraphicFramePr>
        <p:xfrm>
          <a:off x="0" y="0"/>
          <a:ext cx="15120000" cy="10696525"/>
        </p:xfrm>
        <a:graphic>
          <a:graphicData uri="http://schemas.openxmlformats.org/drawingml/2006/table">
            <a:tbl>
              <a:tblPr>
                <a:noFill/>
                <a:tableStyleId>{4B55F3E9-815D-41AB-BC1A-2BB0285B105E}</a:tableStyleId>
              </a:tblPr>
              <a:tblGrid>
                <a:gridCol w="2459475"/>
                <a:gridCol w="6659175"/>
                <a:gridCol w="2243000"/>
                <a:gridCol w="3758350"/>
              </a:tblGrid>
              <a:tr h="787725">
                <a:tc rowSpan="2">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rtl="0">
                        <a:lnSpc>
                          <a:spcPct val="100000"/>
                        </a:lnSpc>
                        <a:spcBef>
                          <a:spcPts val="0"/>
                        </a:spcBef>
                        <a:spcAft>
                          <a:spcPts val="0"/>
                        </a:spcAft>
                        <a:buClr>
                          <a:srgbClr val="000000"/>
                        </a:buClr>
                        <a:buSzPts val="2000"/>
                        <a:buFont typeface="Arial"/>
                        <a:buNone/>
                      </a:pPr>
                      <a:r>
                        <a:rPr lang="fr" sz="2000" b="1" u="none" strike="noStrike" cap="none"/>
                        <a:t>FACILITY NAME, SRN</a:t>
                      </a:r>
                      <a:endParaRPr sz="2000" b="1" u="none" strike="noStrike" cap="none"/>
                    </a:p>
                    <a:p>
                      <a:pPr marL="0" marR="0" lvl="0" indent="0" algn="l" rtl="0">
                        <a:lnSpc>
                          <a:spcPct val="100000"/>
                        </a:lnSpc>
                        <a:spcBef>
                          <a:spcPts val="0"/>
                        </a:spcBef>
                        <a:spcAft>
                          <a:spcPts val="0"/>
                        </a:spcAft>
                        <a:buClr>
                          <a:srgbClr val="000000"/>
                        </a:buClr>
                        <a:buSzPts val="2000"/>
                        <a:buFont typeface="Arial"/>
                        <a:buNone/>
                      </a:pPr>
                      <a:r>
                        <a:rPr lang="fr" sz="2000" b="1" u="none" strike="noStrike" cap="none"/>
                        <a:t>BATTLE DAMAGE ASSESSMENT GRAPHIC</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marR="0" lvl="0" indent="0" algn="ctr" rtl="0">
                        <a:lnSpc>
                          <a:spcPct val="100000"/>
                        </a:lnSpc>
                        <a:spcBef>
                          <a:spcPts val="0"/>
                        </a:spcBef>
                        <a:spcAft>
                          <a:spcPts val="0"/>
                        </a:spcAft>
                        <a:buClr>
                          <a:srgbClr val="000000"/>
                        </a:buClr>
                        <a:buSzPts val="2000"/>
                        <a:buFont typeface="Arial"/>
                        <a:buNone/>
                      </a:pPr>
                      <a:r>
                        <a:rPr lang="fr" sz="2000" b="1" u="none" strike="noStrike" cap="none"/>
                        <a:t>MAP</a:t>
                      </a:r>
                      <a:endParaRPr sz="2000" b="1" u="none" strike="noStrike" cap="none"/>
                    </a:p>
                    <a:p>
                      <a:pPr marL="0" marR="0" lvl="0" indent="0" algn="ctr" rtl="0">
                        <a:lnSpc>
                          <a:spcPct val="100000"/>
                        </a:lnSpc>
                        <a:spcBef>
                          <a:spcPts val="0"/>
                        </a:spcBef>
                        <a:spcAft>
                          <a:spcPts val="0"/>
                        </a:spcAft>
                        <a:buClr>
                          <a:srgbClr val="000000"/>
                        </a:buClr>
                        <a:buSzPts val="2000"/>
                        <a:buFont typeface="Arial"/>
                        <a:buNone/>
                      </a:pPr>
                      <a:r>
                        <a:rPr lang="fr" sz="2000" b="1" u="none" strike="noStrike" cap="none"/>
                        <a:t>OVERVIEW</a:t>
                      </a: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900"/>
                        <a:buFont typeface="Arial"/>
                        <a:buNone/>
                      </a:pPr>
                      <a:r>
                        <a:rPr lang="fr" sz="1900" b="1" u="none" strike="noStrike" cap="none"/>
                        <a:t>OPAC CLASSIFIED</a:t>
                      </a:r>
                      <a:endParaRPr sz="1900" b="1" u="none" strike="noStrike" cap="none"/>
                    </a:p>
                    <a:p>
                      <a:pPr marL="0" marR="0" lvl="0" indent="0" algn="ctr" rtl="0">
                        <a:lnSpc>
                          <a:spcPct val="100000"/>
                        </a:lnSpc>
                        <a:spcBef>
                          <a:spcPts val="0"/>
                        </a:spcBef>
                        <a:spcAft>
                          <a:spcPts val="0"/>
                        </a:spcAft>
                        <a:buClr>
                          <a:srgbClr val="000000"/>
                        </a:buClr>
                        <a:buSzPts val="1900"/>
                        <a:buFont typeface="Arial"/>
                        <a:buNone/>
                      </a:pPr>
                      <a:r>
                        <a:rPr lang="fr" sz="1900" b="1" u="none" strike="noStrike" cap="none"/>
                        <a:t>REL TO CJTF-23</a:t>
                      </a:r>
                      <a:endParaRPr sz="19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1107950">
                <a:tc vMerge="1">
                  <a:txBody>
                    <a:bodyPr/>
                    <a:lstStyle/>
                    <a:p>
                      <a:endParaRPr lang="nb-NO"/>
                    </a:p>
                  </a:txBody>
                  <a:tcPr/>
                </a:tc>
                <a:tc>
                  <a:txBody>
                    <a:bodyPr/>
                    <a:lstStyle/>
                    <a:p>
                      <a:pPr marL="0" marR="0" lvl="0" indent="0" algn="l" rtl="0">
                        <a:lnSpc>
                          <a:spcPct val="100000"/>
                        </a:lnSpc>
                        <a:spcBef>
                          <a:spcPts val="0"/>
                        </a:spcBef>
                        <a:spcAft>
                          <a:spcPts val="0"/>
                        </a:spcAft>
                        <a:buClr>
                          <a:srgbClr val="000000"/>
                        </a:buClr>
                        <a:buSzPts val="1500"/>
                        <a:buFont typeface="Arial"/>
                        <a:buNone/>
                      </a:pPr>
                      <a:r>
                        <a:rPr lang="fr" sz="1500" b="1" u="none" strike="noStrike" cap="none"/>
                        <a:t>BE: SRNTGTXXX   CATCODE: X</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MIDB GEO: [N DDMM.MMM ] [ E DDDMM.MMM]</a:t>
                      </a:r>
                      <a:endParaRPr/>
                    </a:p>
                    <a:p>
                      <a:pPr marL="0" marR="0" lvl="0" indent="0" algn="l" rtl="0">
                        <a:lnSpc>
                          <a:spcPct val="100000"/>
                        </a:lnSpc>
                        <a:spcBef>
                          <a:spcPts val="0"/>
                        </a:spcBef>
                        <a:spcAft>
                          <a:spcPts val="0"/>
                        </a:spcAft>
                        <a:buClr>
                          <a:srgbClr val="000000"/>
                        </a:buClr>
                        <a:buSzPts val="1500"/>
                        <a:buFont typeface="Arial"/>
                        <a:buNone/>
                      </a:pPr>
                      <a:r>
                        <a:rPr lang="fr" sz="1500" b="1" u="none" strike="noStrike" cap="none"/>
                        <a:t>ICOD: 2011-XX-XX DOI: 2011-XX-XX  (Or reference ATO Day)</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rtl="0">
                        <a:lnSpc>
                          <a:spcPct val="100000"/>
                        </a:lnSpc>
                        <a:spcBef>
                          <a:spcPts val="0"/>
                        </a:spcBef>
                        <a:spcAft>
                          <a:spcPts val="0"/>
                        </a:spcAft>
                        <a:buClr>
                          <a:srgbClr val="000000"/>
                        </a:buClr>
                        <a:buSzPts val="1500"/>
                        <a:buFont typeface="Arial"/>
                        <a:buNone/>
                      </a:pPr>
                      <a:r>
                        <a:rPr lang="fr" sz="1500" b="1" u="none" strike="noStrike" cap="none"/>
                        <a:t>DECL ON: 2061-01-01(+50 YEARS)</a:t>
                      </a:r>
                      <a:endParaRPr sz="15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8796125">
                <a:tc gridSpan="4">
                  <a:txBody>
                    <a:bodyPr/>
                    <a:lstStyle/>
                    <a:p>
                      <a:pPr marL="0" marR="0" lvl="0" indent="0" algn="ctr" rtl="0">
                        <a:lnSpc>
                          <a:spcPct val="100000"/>
                        </a:lnSpc>
                        <a:spcBef>
                          <a:spcPts val="0"/>
                        </a:spcBef>
                        <a:spcAft>
                          <a:spcPts val="0"/>
                        </a:spcAft>
                        <a:buClr>
                          <a:srgbClr val="000000"/>
                        </a:buClr>
                        <a:buSzPts val="2000"/>
                        <a:buFont typeface="Arial"/>
                        <a:buNone/>
                      </a:pPr>
                      <a:endParaRPr sz="2000" b="1" u="none" strike="noStrike" cap="none"/>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r>
            </a:tbl>
          </a:graphicData>
        </a:graphic>
      </p:graphicFrame>
      <p:sp>
        <p:nvSpPr>
          <p:cNvPr id="195" name="Google Shape;195;p8"/>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6" name="Google Shape;196;p8"/>
          <p:cNvGrpSpPr/>
          <p:nvPr/>
        </p:nvGrpSpPr>
        <p:grpSpPr>
          <a:xfrm>
            <a:off x="1522925" y="4158450"/>
            <a:ext cx="4103108" cy="2016000"/>
            <a:chOff x="3671523" y="6965375"/>
            <a:chExt cx="1459350" cy="2016000"/>
          </a:xfrm>
        </p:grpSpPr>
        <p:sp>
          <p:nvSpPr>
            <p:cNvPr id="197" name="Google Shape;197;p8"/>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TARGET OBJECTIVE</a:t>
              </a:r>
              <a:endParaRPr sz="1400" b="1"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DAMAGE/CHANGE ASSESSMENT</a:t>
              </a:r>
              <a:endParaRPr sz="1400" b="1"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fr" sz="1400" b="1" i="0" u="none" strike="noStrike" cap="none">
                  <a:solidFill>
                    <a:schemeClr val="dk1"/>
                  </a:solidFill>
                  <a:latin typeface="Arial"/>
                  <a:ea typeface="Arial"/>
                  <a:cs typeface="Arial"/>
                  <a:sym typeface="Arial"/>
                </a:rPr>
                <a:t>DPI:[SRNTGTXXX]</a:t>
              </a:r>
              <a:endParaRPr sz="1400" b="1" i="0" u="none" strike="noStrike" cap="none">
                <a:solidFill>
                  <a:schemeClr val="dk1"/>
                </a:solidFill>
                <a:latin typeface="Arial"/>
                <a:ea typeface="Arial"/>
                <a:cs typeface="Arial"/>
                <a:sym typeface="Arial"/>
              </a:endParaRPr>
            </a:p>
          </p:txBody>
        </p:sp>
        <p:cxnSp>
          <p:nvCxnSpPr>
            <p:cNvPr id="198" name="Google Shape;198;p8"/>
            <p:cNvCxnSpPr>
              <a:stCxn id="197" idx="2"/>
            </p:cNvCxnSpPr>
            <p:nvPr/>
          </p:nvCxnSpPr>
          <p:spPr>
            <a:xfrm>
              <a:off x="4254573" y="7641275"/>
              <a:ext cx="876300" cy="1340100"/>
            </a:xfrm>
            <a:prstGeom prst="straightConnector1">
              <a:avLst/>
            </a:prstGeom>
            <a:noFill/>
            <a:ln w="19050" cap="flat" cmpd="sng">
              <a:solidFill>
                <a:srgbClr val="000000"/>
              </a:solidFill>
              <a:prstDash val="solid"/>
              <a:round/>
              <a:headEnd type="none" w="sm" len="sm"/>
              <a:tailEnd type="none" w="sm" len="sm"/>
            </a:ln>
          </p:spPr>
        </p:cxnSp>
      </p:grpSp>
      <p:sp>
        <p:nvSpPr>
          <p:cNvPr id="199" name="Google Shape;199;p8"/>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fr" sz="1600" b="1" i="0" u="none" strike="noStrike" cap="none">
                <a:solidFill>
                  <a:srgbClr val="000000"/>
                </a:solidFill>
                <a:latin typeface="Arial"/>
                <a:ea typeface="Arial"/>
                <a:cs typeface="Arial"/>
                <a:sym typeface="Arial"/>
              </a:rPr>
              <a:t>BDA REMARK: [CLASSIFICATION] [DISSEMINATION]</a:t>
            </a:r>
            <a:r>
              <a:rPr lang="fr" sz="1400" b="1" i="0" u="none" strike="noStrike" cap="none">
                <a:solidFill>
                  <a:srgbClr val="000000"/>
                </a:solidFill>
                <a:latin typeface="Arial"/>
                <a:ea typeface="Arial"/>
                <a:cs typeface="Arial"/>
                <a:sym typeface="Arial"/>
              </a:rPr>
              <a:t> </a:t>
            </a:r>
            <a:r>
              <a:rPr lang="fr" sz="1400" b="0" i="0" u="none" strike="noStrike" cap="none">
                <a:solidFill>
                  <a:srgbClr val="000000"/>
                </a:solidFill>
                <a:latin typeface="Arial"/>
                <a:ea typeface="Arial"/>
                <a:cs typeface="Arial"/>
                <a:sym typeface="Arial"/>
              </a:rPr>
              <a:t>Assessment: Physical Damage/change, Collateral Damage, Functional Damage/change, Munitions Effectiveness, Reattack Recommendation, Additional/Collateral Effects</a:t>
            </a:r>
            <a:endParaRPr sz="1400" b="0" i="0" u="none" strike="noStrike" cap="none">
              <a:solidFill>
                <a:srgbClr val="000000"/>
              </a:solidFill>
              <a:latin typeface="Arial"/>
              <a:ea typeface="Arial"/>
              <a:cs typeface="Arial"/>
              <a:sym typeface="Arial"/>
            </a:endParaRPr>
          </a:p>
        </p:txBody>
      </p:sp>
      <p:sp>
        <p:nvSpPr>
          <p:cNvPr id="200" name="Google Shape;200;p8"/>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FF0000"/>
                </a:solidFill>
                <a:latin typeface="Arial"/>
                <a:ea typeface="Arial"/>
                <a:cs typeface="Arial"/>
                <a:sym typeface="Arial"/>
              </a:rPr>
              <a:t>OPAC CLASSIFIED</a:t>
            </a:r>
            <a:endParaRPr/>
          </a:p>
        </p:txBody>
      </p:sp>
      <p:sp>
        <p:nvSpPr>
          <p:cNvPr id="201" name="Google Shape;201;p8"/>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fr" sz="1600" b="1" i="0" u="none" strike="noStrike" cap="none">
                <a:solidFill>
                  <a:schemeClr val="dk1"/>
                </a:solidFill>
                <a:latin typeface="Arial"/>
                <a:ea typeface="Arial"/>
                <a:cs typeface="Arial"/>
                <a:sym typeface="Arial"/>
              </a:rPr>
              <a:t>POST-STRIKE</a:t>
            </a:r>
            <a:endParaRPr sz="1600" b="1" i="0" u="none" strike="noStrike" cap="none">
              <a:solidFill>
                <a:schemeClr val="dk1"/>
              </a:solidFill>
              <a:latin typeface="Arial"/>
              <a:ea typeface="Arial"/>
              <a:cs typeface="Arial"/>
              <a:sym typeface="Arial"/>
            </a:endParaRPr>
          </a:p>
        </p:txBody>
      </p:sp>
      <p:sp>
        <p:nvSpPr>
          <p:cNvPr id="202" name="Google Shape;202;p8"/>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OPAC CLASSIFIED</a:t>
            </a:r>
            <a:endParaRPr/>
          </a:p>
          <a:p>
            <a:pPr marL="0" marR="0" lvl="0" indent="0" algn="ctr" rtl="0">
              <a:lnSpc>
                <a:spcPct val="100000"/>
              </a:lnSpc>
              <a:spcBef>
                <a:spcPts val="0"/>
              </a:spcBef>
              <a:spcAft>
                <a:spcPts val="0"/>
              </a:spcAft>
              <a:buNone/>
            </a:pPr>
            <a:r>
              <a:rPr lang="fr" sz="1400" b="1" i="0" u="none" strike="noStrike" cap="none">
                <a:solidFill>
                  <a:srgbClr val="000000"/>
                </a:solidFill>
                <a:latin typeface="Arial"/>
                <a:ea typeface="Arial"/>
                <a:cs typeface="Arial"/>
                <a:sym typeface="Arial"/>
              </a:rPr>
              <a:t>REL TO CJTF-23</a:t>
            </a:r>
            <a:endParaRPr sz="1400" b="1" i="0" u="none" strike="noStrike" cap="none">
              <a:solidFill>
                <a:srgbClr val="000000"/>
              </a:solidFill>
              <a:latin typeface="Arial"/>
              <a:ea typeface="Arial"/>
              <a:cs typeface="Arial"/>
              <a:sym typeface="Arial"/>
            </a:endParaRPr>
          </a:p>
        </p:txBody>
      </p:sp>
      <p:pic>
        <p:nvPicPr>
          <p:cNvPr id="203" name="Google Shape;203;p8"/>
          <p:cNvPicPr preferRelativeResize="0"/>
          <p:nvPr/>
        </p:nvPicPr>
        <p:blipFill>
          <a:blip r:embed="rId3">
            <a:alphaModFix/>
          </a:blip>
          <a:stretch>
            <a:fillRect/>
          </a:stretch>
        </p:blipFill>
        <p:spPr>
          <a:xfrm>
            <a:off x="7941200" y="2193125"/>
            <a:ext cx="7178998" cy="3736719"/>
          </a:xfrm>
          <a:prstGeom prst="rect">
            <a:avLst/>
          </a:prstGeom>
          <a:noFill/>
          <a:ln>
            <a:noFill/>
          </a:ln>
        </p:spPr>
      </p:pic>
      <p:sp>
        <p:nvSpPr>
          <p:cNvPr id="204" name="Google Shape;204;p8"/>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fr" sz="1600" b="1" i="0" u="none" strike="noStrike" cap="none">
                <a:solidFill>
                  <a:schemeClr val="dk1"/>
                </a:solidFill>
                <a:latin typeface="Arial"/>
                <a:ea typeface="Arial"/>
                <a:cs typeface="Arial"/>
                <a:sym typeface="Arial"/>
              </a:rPr>
              <a:t>PRE-STRIKE</a:t>
            </a:r>
            <a:endParaRPr sz="1600" b="1" i="0" u="none" strike="noStrike" cap="none">
              <a:solidFill>
                <a:schemeClr val="dk1"/>
              </a:solidFill>
              <a:latin typeface="Arial"/>
              <a:ea typeface="Arial"/>
              <a:cs typeface="Arial"/>
              <a:sym typeface="Arial"/>
            </a:endParaRPr>
          </a:p>
        </p:txBody>
      </p:sp>
      <p:pic>
        <p:nvPicPr>
          <p:cNvPr id="205" name="Google Shape;205;p8"/>
          <p:cNvPicPr preferRelativeResize="0"/>
          <p:nvPr/>
        </p:nvPicPr>
        <p:blipFill rotWithShape="1">
          <a:blip r:embed="rId4">
            <a:alphaModFix/>
          </a:blip>
          <a:srcRect b="513"/>
          <a:stretch/>
        </p:blipFill>
        <p:spPr>
          <a:xfrm>
            <a:off x="9104243" y="0"/>
            <a:ext cx="2276553" cy="1888331"/>
          </a:xfrm>
          <a:prstGeom prst="rect">
            <a:avLst/>
          </a:prstGeom>
          <a:noFill/>
          <a:ln w="9525" cap="flat" cmpd="sng">
            <a:solidFill>
              <a:schemeClr val="dk1"/>
            </a:solidFill>
            <a:prstDash val="solid"/>
            <a:miter lim="800000"/>
            <a:headEnd type="none" w="sm" len="sm"/>
            <a:tailEnd type="none" w="sm" len="sm"/>
          </a:ln>
        </p:spPr>
      </p:pic>
      <p:pic>
        <p:nvPicPr>
          <p:cNvPr id="206" name="Google Shape;206;p8" descr="D:\GIT PROJECTS\OPAT-background\Virtual Intelligence Service only logo.PNG"/>
          <p:cNvPicPr preferRelativeResize="0"/>
          <p:nvPr/>
        </p:nvPicPr>
        <p:blipFill rotWithShape="1">
          <a:blip r:embed="rId5">
            <a:alphaModFix/>
          </a:blip>
          <a:srcRect/>
          <a:stretch/>
        </p:blipFill>
        <p:spPr>
          <a:xfrm>
            <a:off x="0" y="0"/>
            <a:ext cx="2225675" cy="1958975"/>
          </a:xfrm>
          <a:prstGeom prst="rect">
            <a:avLst/>
          </a:prstGeom>
          <a:noFill/>
          <a:ln>
            <a:noFill/>
          </a:ln>
        </p:spPr>
      </p:pic>
      <p:sp>
        <p:nvSpPr>
          <p:cNvPr id="207" name="Google Shape;207;p8"/>
          <p:cNvSpPr/>
          <p:nvPr/>
        </p:nvSpPr>
        <p:spPr>
          <a:xfrm>
            <a:off x="15751370" y="564829"/>
            <a:ext cx="118753" cy="130629"/>
          </a:xfrm>
          <a:prstGeom prst="rect">
            <a:avLst/>
          </a:pr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208" name="Google Shape;208;p8"/>
          <p:cNvGrpSpPr/>
          <p:nvPr/>
        </p:nvGrpSpPr>
        <p:grpSpPr>
          <a:xfrm rot="465975">
            <a:off x="14081586" y="2146649"/>
            <a:ext cx="559010" cy="692858"/>
            <a:chOff x="15526400" y="3343535"/>
            <a:chExt cx="1172983" cy="1324524"/>
          </a:xfrm>
        </p:grpSpPr>
        <p:sp>
          <p:nvSpPr>
            <p:cNvPr id="209" name="Google Shape;209;p8"/>
            <p:cNvSpPr/>
            <p:nvPr/>
          </p:nvSpPr>
          <p:spPr>
            <a:xfrm>
              <a:off x="15526400" y="3343535"/>
              <a:ext cx="1172983" cy="1324524"/>
            </a:xfrm>
            <a:custGeom>
              <a:avLst/>
              <a:gdLst/>
              <a:ahLst/>
              <a:cxnLst/>
              <a:rect l="l" t="t" r="r" b="b"/>
              <a:pathLst>
                <a:path w="1172983" h="1324524" extrusionOk="0">
                  <a:moveTo>
                    <a:pt x="599342" y="0"/>
                  </a:moveTo>
                  <a:lnTo>
                    <a:pt x="0" y="1316244"/>
                  </a:lnTo>
                  <a:lnTo>
                    <a:pt x="574507" y="993495"/>
                  </a:lnTo>
                  <a:lnTo>
                    <a:pt x="1172983" y="1324524"/>
                  </a:lnTo>
                  <a:lnTo>
                    <a:pt x="599342" y="0"/>
                  </a:lnTo>
                  <a:close/>
                </a:path>
              </a:pathLst>
            </a:cu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10" name="Google Shape;210;p8"/>
            <p:cNvSpPr txBox="1"/>
            <p:nvPr/>
          </p:nvSpPr>
          <p:spPr>
            <a:xfrm>
              <a:off x="15716513" y="3587815"/>
              <a:ext cx="502200" cy="105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fr" sz="2400" b="1" i="0" u="none" strike="noStrike" cap="none">
                  <a:solidFill>
                    <a:srgbClr val="000000"/>
                  </a:solidFill>
                  <a:latin typeface="Arial"/>
                  <a:ea typeface="Arial"/>
                  <a:cs typeface="Arial"/>
                  <a:sym typeface="Arial"/>
                </a:rPr>
                <a:t>N</a:t>
              </a:r>
              <a:endParaRPr sz="2400" b="1" i="0" u="none" strike="noStrike" cap="non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14"/>
        <p:cNvGrpSpPr/>
        <p:nvPr/>
      </p:nvGrpSpPr>
      <p:grpSpPr>
        <a:xfrm>
          <a:off x="0" y="0"/>
          <a:ext cx="0" cy="0"/>
          <a:chOff x="0" y="0"/>
          <a:chExt cx="0" cy="0"/>
        </a:xfrm>
      </p:grpSpPr>
      <p:sp>
        <p:nvSpPr>
          <p:cNvPr id="215" name="Google Shape;215;p9"/>
          <p:cNvSpPr txBox="1">
            <a:spLocks noGrp="1"/>
          </p:cNvSpPr>
          <p:nvPr>
            <p:ph type="title"/>
          </p:nvPr>
        </p:nvSpPr>
        <p:spPr>
          <a:xfrm>
            <a:off x="515409" y="4471058"/>
            <a:ext cx="14089200" cy="1749900"/>
          </a:xfrm>
          <a:prstGeom prst="rect">
            <a:avLst/>
          </a:prstGeom>
          <a:noFill/>
          <a:ln>
            <a:noFill/>
          </a:ln>
        </p:spPr>
        <p:txBody>
          <a:bodyPr spcFirstLastPara="1" wrap="square" lIns="164125" tIns="164125" rIns="164125" bIns="164125" anchor="ctr" anchorCtr="0">
            <a:normAutofit/>
          </a:bodyPr>
          <a:lstStyle/>
          <a:p>
            <a:pPr marL="0" lvl="0" indent="0" algn="ctr" rtl="0">
              <a:lnSpc>
                <a:spcPct val="100000"/>
              </a:lnSpc>
              <a:spcBef>
                <a:spcPts val="0"/>
              </a:spcBef>
              <a:spcAft>
                <a:spcPts val="0"/>
              </a:spcAft>
              <a:buSzPts val="6500"/>
              <a:buNone/>
            </a:pPr>
            <a:r>
              <a:rPr lang="fr"/>
              <a:t>BAKCUP SLIDES AFTER THIS</a:t>
            </a:r>
            <a:endParaRP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2804</Words>
  <PresentationFormat>Egendefinert</PresentationFormat>
  <Paragraphs>668</Paragraphs>
  <Slides>21</Slides>
  <Notes>21</Notes>
  <HiddenSlides>13</HiddenSlides>
  <MMClips>0</MMClips>
  <ScaleCrop>false</ScaleCrop>
  <HeadingPairs>
    <vt:vector size="4" baseType="variant">
      <vt:variant>
        <vt:lpstr>Tema</vt:lpstr>
      </vt:variant>
      <vt:variant>
        <vt:i4>1</vt:i4>
      </vt:variant>
      <vt:variant>
        <vt:lpstr>Lysbildetitler</vt:lpstr>
      </vt:variant>
      <vt:variant>
        <vt:i4>21</vt:i4>
      </vt:variant>
    </vt:vector>
  </HeadingPairs>
  <TitlesOfParts>
    <vt:vector size="22" baseType="lpstr">
      <vt:lpstr>Simple Light</vt:lpstr>
      <vt:lpstr>TARGET FOLDER  SRNTGT095  Apatity Rocket Fuel Factory, SRN</vt:lpstr>
      <vt:lpstr>Lysbilde 2</vt:lpstr>
      <vt:lpstr>Lysbilde 3</vt:lpstr>
      <vt:lpstr>Lysbilde 4</vt:lpstr>
      <vt:lpstr>Lysbilde 5</vt:lpstr>
      <vt:lpstr>Lysbilde 6</vt:lpstr>
      <vt:lpstr>Lysbilde 7</vt:lpstr>
      <vt:lpstr>Lysbilde 8</vt:lpstr>
      <vt:lpstr>BAKCUP SLIDES AFTER THIS</vt:lpstr>
      <vt:lpstr>Lysbilde 10</vt:lpstr>
      <vt:lpstr>Lysbilde 11</vt:lpstr>
      <vt:lpstr>Lysbilde 12</vt:lpstr>
      <vt:lpstr>Lysbilde 13</vt:lpstr>
      <vt:lpstr>Lysbilde 14</vt:lpstr>
      <vt:lpstr>Lysbilde 15</vt:lpstr>
      <vt:lpstr>Lysbilde 16</vt:lpstr>
      <vt:lpstr>Lysbilde 17</vt:lpstr>
      <vt:lpstr>Lysbilde 18</vt:lpstr>
      <vt:lpstr>Lysbilde 19</vt:lpstr>
      <vt:lpstr>Lysbilde 20</vt:lpstr>
      <vt:lpstr>Lysbilde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SRNTGT095 Apatity Rocket Fuel Factory</dc:title>
  <dc:subject>SRNTGT095 Apatity Rocket Fuel Factory</dc:subject>
  <dc:creator>132nd Virtual Wing;VIS</dc:creator>
  <cp:lastModifiedBy>Frode Nakken</cp:lastModifiedBy>
  <cp:revision>1</cp:revision>
  <dcterms:modified xsi:type="dcterms:W3CDTF">2025-03-18T19:43:33Z</dcterms:modified>
</cp:coreProperties>
</file>